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9"/>
  </p:notesMasterIdLst>
  <p:sldIdLst>
    <p:sldId id="256" r:id="rId3"/>
    <p:sldId id="449" r:id="rId4"/>
    <p:sldId id="312" r:id="rId5"/>
    <p:sldId id="315" r:id="rId6"/>
    <p:sldId id="316" r:id="rId7"/>
    <p:sldId id="313" r:id="rId8"/>
    <p:sldId id="292" r:id="rId9"/>
    <p:sldId id="318" r:id="rId10"/>
    <p:sldId id="317" r:id="rId11"/>
    <p:sldId id="314" r:id="rId12"/>
    <p:sldId id="294" r:id="rId13"/>
    <p:sldId id="290" r:id="rId14"/>
    <p:sldId id="291" r:id="rId15"/>
    <p:sldId id="295" r:id="rId16"/>
    <p:sldId id="296" r:id="rId17"/>
    <p:sldId id="450" r:id="rId18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695" autoAdjust="0"/>
    <p:restoredTop sz="93958" autoAdjust="0"/>
  </p:normalViewPr>
  <p:slideViewPr>
    <p:cSldViewPr snapToGrid="0">
      <p:cViewPr varScale="1">
        <p:scale>
          <a:sx n="44" d="100"/>
          <a:sy n="44" d="100"/>
        </p:scale>
        <p:origin x="60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72D55AA-60FC-40F2-96AF-0702BA566163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FC9C070-A9B8-458A-B39E-A02D9FB84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38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Directors</a:t>
            </a:r>
            <a:r>
              <a:rPr lang="en-US" baseline="0" dirty="0"/>
              <a:t> supporting Exec Chair may see this as too convenient timing</a:t>
            </a:r>
          </a:p>
          <a:p>
            <a:r>
              <a:rPr lang="en-US" baseline="0" dirty="0"/>
              <a:t>May be tempted to discount the report due to its “suspicious timing”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9C070-A9B8-458A-B39E-A02D9FB8479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7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Directors</a:t>
            </a:r>
            <a:r>
              <a:rPr lang="en-US" baseline="0" dirty="0"/>
              <a:t> supporting Exec Chair may see this as too convenient timing</a:t>
            </a:r>
          </a:p>
          <a:p>
            <a:r>
              <a:rPr lang="en-US" baseline="0" dirty="0"/>
              <a:t>May be tempted to discount the report due to its “suspicious timing”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9C070-A9B8-458A-B39E-A02D9FB8479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68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emf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emf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(Dark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F114C79-397B-474F-A614-5CB48483037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99789" y="1389723"/>
            <a:ext cx="3792427" cy="1103371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65828E6-D78D-8843-80C1-8C4E3685AADE}"/>
              </a:ext>
            </a:extLst>
          </p:cNvPr>
          <p:cNvCxnSpPr/>
          <p:nvPr/>
        </p:nvCxnSpPr>
        <p:spPr>
          <a:xfrm>
            <a:off x="5929744" y="2781663"/>
            <a:ext cx="332509" cy="0"/>
          </a:xfrm>
          <a:prstGeom prst="line">
            <a:avLst/>
          </a:prstGeom>
          <a:ln w="19050">
            <a:solidFill>
              <a:srgbClr val="DF81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7E1E9A3-B3C5-3D4D-894B-DE976ACB23C2}"/>
              </a:ext>
            </a:extLst>
          </p:cNvPr>
          <p:cNvSpPr txBox="1"/>
          <p:nvPr/>
        </p:nvSpPr>
        <p:spPr>
          <a:xfrm>
            <a:off x="3641282" y="4824148"/>
            <a:ext cx="4909428" cy="475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89" baseline="0">
                <a:solidFill>
                  <a:schemeClr val="tx1"/>
                </a:solidFill>
                <a:latin typeface="Georgia" panose="02040502050405020303" pitchFamily="18" charset="0"/>
              </a:rPr>
              <a:t>We represent </a:t>
            </a:r>
            <a:r>
              <a:rPr lang="en-US" sz="2489" b="1" i="1" baseline="0">
                <a:solidFill>
                  <a:schemeClr val="tx1"/>
                </a:solidFill>
                <a:latin typeface="Georgia" panose="02040502050405020303" pitchFamily="18" charset="0"/>
              </a:rPr>
              <a:t>what’s next.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D03838C-763C-7E40-A57C-7848B6FD4C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05408" y="3080770"/>
            <a:ext cx="4781183" cy="576821"/>
          </a:xfrm>
        </p:spPr>
        <p:txBody>
          <a:bodyPr>
            <a:normAutofit/>
          </a:bodyPr>
          <a:lstStyle>
            <a:lvl1pPr marL="0" indent="0" algn="ctr">
              <a:buNone/>
              <a:defRPr sz="2500" baseline="0"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Title of document here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45D9622F-A833-2845-9BC6-D555E2113D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75134" y="3856932"/>
            <a:ext cx="3641725" cy="348224"/>
          </a:xfrm>
        </p:spPr>
        <p:txBody>
          <a:bodyPr>
            <a:normAutofit/>
          </a:bodyPr>
          <a:lstStyle>
            <a:lvl1pPr marL="0" indent="0" algn="ctr">
              <a:buNone/>
              <a:defRPr sz="1400" cap="none" baseline="0"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Date Here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AD549B-3ED3-BD46-A580-85CE27BD14A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709450"/>
            <a:ext cx="12192000" cy="15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2676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ircle Graphic (Dar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You can also split your content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EFA29DB-5A49-6447-921F-6E1D79F896D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7BCB5FB-35C0-7F43-8AA8-71A7DCCFF644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>
            <a:extLst>
              <a:ext uri="{FF2B5EF4-FFF2-40B4-BE49-F238E27FC236}">
                <a16:creationId xmlns:a16="http://schemas.microsoft.com/office/drawing/2014/main" id="{D60DCF6A-699C-1A4B-8D63-596AD434492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BDA495CF-B02C-F344-D3B2-1419D0B1D63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C3356137-2A75-96F9-A1B4-F7B24FB243B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198" y="1880858"/>
            <a:ext cx="5181600" cy="4045279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>
            <a:lvl1pPr algn="l"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43" name="Text Placeholder 5">
            <a:extLst>
              <a:ext uri="{FF2B5EF4-FFF2-40B4-BE49-F238E27FC236}">
                <a16:creationId xmlns:a16="http://schemas.microsoft.com/office/drawing/2014/main" id="{76BB4C26-8482-9B8D-942F-9E8E6D696B8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172198" y="1880858"/>
            <a:ext cx="5181600" cy="4045279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44" name="Text Placeholder 13">
            <a:extLst>
              <a:ext uri="{FF2B5EF4-FFF2-40B4-BE49-F238E27FC236}">
                <a16:creationId xmlns:a16="http://schemas.microsoft.com/office/drawing/2014/main" id="{97AC6675-1B71-64F2-F17A-960E5CD387B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470503"/>
            <a:ext cx="5181600" cy="3478213"/>
          </a:xfrm>
        </p:spPr>
        <p:txBody>
          <a:bodyPr lIns="144000"/>
          <a:lstStyle>
            <a:lvl1pPr marL="0" indent="0">
              <a:buNone/>
              <a:defRPr cap="none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45" name="Text Placeholder 13">
            <a:extLst>
              <a:ext uri="{FF2B5EF4-FFF2-40B4-BE49-F238E27FC236}">
                <a16:creationId xmlns:a16="http://schemas.microsoft.com/office/drawing/2014/main" id="{8E0AFC7C-518F-4F6B-545E-3DAD588EFC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72202" y="2470502"/>
            <a:ext cx="518160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It helps the reader better distinguish between two ideas.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8489E697-8B57-C1FD-7C41-4932A7D1AEA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47" name="Text Placeholder 6">
            <a:extLst>
              <a:ext uri="{FF2B5EF4-FFF2-40B4-BE49-F238E27FC236}">
                <a16:creationId xmlns:a16="http://schemas.microsoft.com/office/drawing/2014/main" id="{9A3D6AF8-7626-1EA0-119F-8A7FDB077A6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2016570"/>
            <a:ext cx="518160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48" name="Text Placeholder 6">
            <a:extLst>
              <a:ext uri="{FF2B5EF4-FFF2-40B4-BE49-F238E27FC236}">
                <a16:creationId xmlns:a16="http://schemas.microsoft.com/office/drawing/2014/main" id="{721D1B32-43FB-D61B-6D36-92FDDB1FA84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2202" y="2018656"/>
            <a:ext cx="518160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2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F6F2F4D6-362E-5C4C-779A-EFC57396AB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08A6168-8B5C-7F88-A0F6-9CD079878A23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0193CA5A-B58A-A2A2-8EE8-645CF94C265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757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Split content into three columns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7B1F48C6-ECC7-D549-839A-C6CDEA87D64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2448418"/>
            <a:ext cx="3201364" cy="3790336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Uses the same principle as splitting into two columns.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D1D3DF43-11E4-B641-81AC-4085AFF2775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0920" y="2448418"/>
            <a:ext cx="3201364" cy="3790336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Help the reader compare 3 concepts, choices or steps.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B983210A-1A41-384C-84B4-79BC63B895A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77853" y="2448379"/>
            <a:ext cx="3201364" cy="3790336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With narrower columns you will want less text for each concept.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59A0AC0-17CC-4449-A55E-C88C5F7F86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23797BFF-7A02-274A-83B6-121B897BF37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8200" y="1926258"/>
            <a:ext cx="3201364" cy="407987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Content 1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99AE1603-AC9B-8D41-ADFE-B994CB80FB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0920" y="1933528"/>
            <a:ext cx="3201364" cy="407987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Content 2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0445875F-EFD0-FB40-882C-5E1B68E13A7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77853" y="1926257"/>
            <a:ext cx="3201364" cy="407987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Content 3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CDBDE809-6AE2-F98D-466F-D4AFDFC12AC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7B74B10-A37B-6E0E-741A-7F50485F0B66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4">
            <a:extLst>
              <a:ext uri="{FF2B5EF4-FFF2-40B4-BE49-F238E27FC236}">
                <a16:creationId xmlns:a16="http://schemas.microsoft.com/office/drawing/2014/main" id="{A1CD93E2-3BE7-7625-4E89-59D29B9B3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39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lumn (Gr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Split content into three columns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E2DD0A3-24B7-F240-86D2-DFE6C9A9BA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37A65839-04B3-CC56-8015-5F040C357F9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7A084FD-6125-28CA-DF95-74A9B6C1F4D1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4">
            <a:extLst>
              <a:ext uri="{FF2B5EF4-FFF2-40B4-BE49-F238E27FC236}">
                <a16:creationId xmlns:a16="http://schemas.microsoft.com/office/drawing/2014/main" id="{0BF6F2B5-47C1-5497-9E1F-5C5CFF1F1A7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A22550CE-E9BA-F886-3DED-EAAA79AE8F4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8198" y="1880858"/>
            <a:ext cx="3375950" cy="4045279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2E2F2A34-20CE-DECA-D08C-2C7F5AC06C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8200" y="2470503"/>
            <a:ext cx="337595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9DF1F795-D502-01C6-B138-7E5A461D09C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8200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7E678311-340B-5137-EE83-5076632A144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05133" y="1880858"/>
            <a:ext cx="3375950" cy="4045279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5D523794-A060-C434-AC16-02C52F48D27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05135" y="2470503"/>
            <a:ext cx="337595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22D19205-90FD-1574-F8F9-D305ECB1B70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05135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201B772A-83BD-0443-EC10-CCD63BE9DC2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972066" y="1880858"/>
            <a:ext cx="3375950" cy="4045279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29" name="Text Placeholder 13">
            <a:extLst>
              <a:ext uri="{FF2B5EF4-FFF2-40B4-BE49-F238E27FC236}">
                <a16:creationId xmlns:a16="http://schemas.microsoft.com/office/drawing/2014/main" id="{B6E97997-6D35-DC6C-00AB-637436E5B41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972068" y="2470503"/>
            <a:ext cx="337595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6389A598-2630-146D-D8C5-A46720C00D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972068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</p:spTree>
    <p:extLst>
      <p:ext uri="{BB962C8B-B14F-4D97-AF65-F5344CB8AC3E}">
        <p14:creationId xmlns:p14="http://schemas.microsoft.com/office/powerpoint/2010/main" val="3564269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Circle Graphic (Dar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Split content into three columns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EFA29DB-5A49-6447-921F-6E1D79F896D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EF8EFBC3-347B-C146-829B-9B3D93C438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7BCB5FB-35C0-7F43-8AA8-71A7DCCFF644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>
            <a:extLst>
              <a:ext uri="{FF2B5EF4-FFF2-40B4-BE49-F238E27FC236}">
                <a16:creationId xmlns:a16="http://schemas.microsoft.com/office/drawing/2014/main" id="{D60DCF6A-699C-1A4B-8D63-596AD434492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36" name="Slide Number Placeholder 4">
            <a:extLst>
              <a:ext uri="{FF2B5EF4-FFF2-40B4-BE49-F238E27FC236}">
                <a16:creationId xmlns:a16="http://schemas.microsoft.com/office/drawing/2014/main" id="{74E948CD-0FB2-5248-A1DF-776E18533B7B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BDA495CF-B02C-F344-D3B2-1419D0B1D63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-4977932"/>
            <a:ext cx="339425" cy="6788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489E697-8B57-C1FD-7C41-4932A7D1AEA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-4977932"/>
            <a:ext cx="339425" cy="67885"/>
          </a:xfrm>
          <a:prstGeom prst="rect">
            <a:avLst/>
          </a:prstGeom>
        </p:spPr>
      </p:pic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3987C331-F813-E1E8-F4A7-513D29170F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8198" y="1880858"/>
            <a:ext cx="3375950" cy="4045279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12CB8501-AFBF-4943-C0A5-4BEE0C33C02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8200" y="2470503"/>
            <a:ext cx="337595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F3E4A862-EEB4-0047-64E1-F2E149931C2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8200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6A4944B7-7AC5-7BCF-A6D6-CBCE43AF340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405133" y="1880858"/>
            <a:ext cx="3375950" cy="4045279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AEF78E89-9D08-C24F-2A99-5B7281D1607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405135" y="2470503"/>
            <a:ext cx="337595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D7B4E302-0005-8658-C4A6-7274AB5A91C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405135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8937F3DF-BE10-973A-0AFB-B79D292C3DE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972066" y="1880858"/>
            <a:ext cx="3375950" cy="4045279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23" name="Text Placeholder 13">
            <a:extLst>
              <a:ext uri="{FF2B5EF4-FFF2-40B4-BE49-F238E27FC236}">
                <a16:creationId xmlns:a16="http://schemas.microsoft.com/office/drawing/2014/main" id="{1D355F17-1D96-B9D7-82B3-8629D31EAEE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972068" y="2470503"/>
            <a:ext cx="337595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482DCF4A-5D95-3638-10AB-26017668D01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972068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6ACCE8D-066E-5B42-CAA6-EE9982A5C6F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351518E-1278-467C-DF1F-7910BC41CA3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199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rcle Graphic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Show inter-related concepts</a:t>
            </a:r>
          </a:p>
        </p:txBody>
      </p:sp>
      <p:sp>
        <p:nvSpPr>
          <p:cNvPr id="5" name="Google Shape;413;p41">
            <a:extLst>
              <a:ext uri="{FF2B5EF4-FFF2-40B4-BE49-F238E27FC236}">
                <a16:creationId xmlns:a16="http://schemas.microsoft.com/office/drawing/2014/main" id="{06EB6F2C-D398-D14B-8A4C-A7C54B6F80AE}"/>
              </a:ext>
            </a:extLst>
          </p:cNvPr>
          <p:cNvSpPr/>
          <p:nvPr/>
        </p:nvSpPr>
        <p:spPr>
          <a:xfrm>
            <a:off x="1273323" y="3817145"/>
            <a:ext cx="4746400" cy="1788000"/>
          </a:xfrm>
          <a:prstGeom prst="rect">
            <a:avLst/>
          </a:prstGeom>
          <a:solidFill>
            <a:srgbClr val="ECEDED"/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/>
          <a:p>
            <a:endParaRPr sz="1867">
              <a:solidFill>
                <a:srgbClr val="102744"/>
              </a:solidFill>
              <a:latin typeface="Franklin Gothic Book" panose="020B0503020102020204" pitchFamily="34" charset="0"/>
              <a:ea typeface="Ubuntu"/>
              <a:cs typeface="Ubuntu"/>
              <a:sym typeface="Ubuntu"/>
            </a:endParaRPr>
          </a:p>
        </p:txBody>
      </p:sp>
      <p:sp>
        <p:nvSpPr>
          <p:cNvPr id="6" name="Google Shape;414;p41">
            <a:extLst>
              <a:ext uri="{FF2B5EF4-FFF2-40B4-BE49-F238E27FC236}">
                <a16:creationId xmlns:a16="http://schemas.microsoft.com/office/drawing/2014/main" id="{404E84B5-DBB9-A247-92A6-13033485EA43}"/>
              </a:ext>
            </a:extLst>
          </p:cNvPr>
          <p:cNvSpPr/>
          <p:nvPr/>
        </p:nvSpPr>
        <p:spPr>
          <a:xfrm>
            <a:off x="6204935" y="3823328"/>
            <a:ext cx="4746400" cy="1788000"/>
          </a:xfrm>
          <a:prstGeom prst="rect">
            <a:avLst/>
          </a:prstGeom>
          <a:solidFill>
            <a:srgbClr val="ECEDED"/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 algn="r">
              <a:buClr>
                <a:schemeClr val="dk1"/>
              </a:buClr>
              <a:buSzPts val="1100"/>
            </a:pPr>
            <a:endParaRPr sz="1867">
              <a:solidFill>
                <a:srgbClr val="102744"/>
              </a:solidFill>
              <a:latin typeface="Franklin Gothic Book" panose="020B0503020102020204" pitchFamily="34" charset="0"/>
              <a:ea typeface="Ubuntu"/>
              <a:cs typeface="Ubuntu"/>
              <a:sym typeface="Ubuntu"/>
            </a:endParaRPr>
          </a:p>
        </p:txBody>
      </p:sp>
      <p:sp>
        <p:nvSpPr>
          <p:cNvPr id="7" name="Google Shape;413;p41">
            <a:extLst>
              <a:ext uri="{FF2B5EF4-FFF2-40B4-BE49-F238E27FC236}">
                <a16:creationId xmlns:a16="http://schemas.microsoft.com/office/drawing/2014/main" id="{E62BBA77-7CED-514E-B57F-B47EDD4C1E6C}"/>
              </a:ext>
            </a:extLst>
          </p:cNvPr>
          <p:cNvSpPr/>
          <p:nvPr/>
        </p:nvSpPr>
        <p:spPr>
          <a:xfrm>
            <a:off x="1262333" y="1832905"/>
            <a:ext cx="4746400" cy="1788000"/>
          </a:xfrm>
          <a:prstGeom prst="rect">
            <a:avLst/>
          </a:prstGeom>
          <a:solidFill>
            <a:srgbClr val="ECEDED"/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/>
          <a:p>
            <a:endParaRPr sz="1867">
              <a:solidFill>
                <a:srgbClr val="102744"/>
              </a:solidFill>
              <a:latin typeface="Franklin Gothic Book" panose="020B0503020102020204" pitchFamily="34" charset="0"/>
              <a:ea typeface="Ubuntu"/>
              <a:cs typeface="Ubuntu"/>
              <a:sym typeface="Ubuntu"/>
            </a:endParaRPr>
          </a:p>
        </p:txBody>
      </p:sp>
      <p:sp>
        <p:nvSpPr>
          <p:cNvPr id="8" name="Google Shape;414;p41">
            <a:extLst>
              <a:ext uri="{FF2B5EF4-FFF2-40B4-BE49-F238E27FC236}">
                <a16:creationId xmlns:a16="http://schemas.microsoft.com/office/drawing/2014/main" id="{49564B7D-70CA-CF47-9273-ADAF03BEA2F3}"/>
              </a:ext>
            </a:extLst>
          </p:cNvPr>
          <p:cNvSpPr/>
          <p:nvPr/>
        </p:nvSpPr>
        <p:spPr>
          <a:xfrm>
            <a:off x="6204935" y="1832905"/>
            <a:ext cx="4746400" cy="1788000"/>
          </a:xfrm>
          <a:prstGeom prst="rect">
            <a:avLst/>
          </a:prstGeom>
          <a:solidFill>
            <a:srgbClr val="ECEDED"/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 algn="r">
              <a:buClr>
                <a:schemeClr val="dk1"/>
              </a:buClr>
              <a:buSzPts val="1100"/>
            </a:pPr>
            <a:endParaRPr sz="1867">
              <a:solidFill>
                <a:srgbClr val="102744"/>
              </a:solidFill>
              <a:latin typeface="Franklin Gothic Book" panose="020B0503020102020204" pitchFamily="34" charset="0"/>
              <a:ea typeface="Ubuntu"/>
              <a:cs typeface="Ubuntu"/>
              <a:sym typeface="Ubuntu"/>
            </a:endParaRPr>
          </a:p>
        </p:txBody>
      </p:sp>
      <p:sp>
        <p:nvSpPr>
          <p:cNvPr id="17" name="Google Shape;417;p41">
            <a:extLst>
              <a:ext uri="{FF2B5EF4-FFF2-40B4-BE49-F238E27FC236}">
                <a16:creationId xmlns:a16="http://schemas.microsoft.com/office/drawing/2014/main" id="{7D9A2A68-414C-1944-AB66-FF0749E0850F}"/>
              </a:ext>
            </a:extLst>
          </p:cNvPr>
          <p:cNvSpPr/>
          <p:nvPr/>
        </p:nvSpPr>
        <p:spPr>
          <a:xfrm>
            <a:off x="4646148" y="2256032"/>
            <a:ext cx="2727200" cy="2727200"/>
          </a:xfrm>
          <a:prstGeom prst="pie">
            <a:avLst>
              <a:gd name="adj1" fmla="val 10788866"/>
              <a:gd name="adj2" fmla="val 16200000"/>
            </a:avLst>
          </a:prstGeom>
          <a:solidFill>
            <a:srgbClr val="10274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89"/>
          </a:p>
        </p:txBody>
      </p:sp>
      <p:sp>
        <p:nvSpPr>
          <p:cNvPr id="18" name="Google Shape;418;p41">
            <a:extLst>
              <a:ext uri="{FF2B5EF4-FFF2-40B4-BE49-F238E27FC236}">
                <a16:creationId xmlns:a16="http://schemas.microsoft.com/office/drawing/2014/main" id="{DDC5DB29-8EA9-1947-83D3-716522C029F0}"/>
              </a:ext>
            </a:extLst>
          </p:cNvPr>
          <p:cNvSpPr/>
          <p:nvPr/>
        </p:nvSpPr>
        <p:spPr>
          <a:xfrm rot="5400000">
            <a:off x="4842955" y="2256032"/>
            <a:ext cx="2727200" cy="2727200"/>
          </a:xfrm>
          <a:prstGeom prst="pie">
            <a:avLst>
              <a:gd name="adj1" fmla="val 10788866"/>
              <a:gd name="adj2" fmla="val 16200000"/>
            </a:avLst>
          </a:prstGeom>
          <a:solidFill>
            <a:srgbClr val="285E8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89"/>
          </a:p>
        </p:txBody>
      </p:sp>
      <p:sp>
        <p:nvSpPr>
          <p:cNvPr id="19" name="Google Shape;419;p41">
            <a:extLst>
              <a:ext uri="{FF2B5EF4-FFF2-40B4-BE49-F238E27FC236}">
                <a16:creationId xmlns:a16="http://schemas.microsoft.com/office/drawing/2014/main" id="{172AB262-5088-734C-88E1-205408DFF2BD}"/>
              </a:ext>
            </a:extLst>
          </p:cNvPr>
          <p:cNvSpPr/>
          <p:nvPr/>
        </p:nvSpPr>
        <p:spPr>
          <a:xfrm rot="10800000">
            <a:off x="4830345" y="2454377"/>
            <a:ext cx="2727200" cy="2727200"/>
          </a:xfrm>
          <a:prstGeom prst="pie">
            <a:avLst>
              <a:gd name="adj1" fmla="val 10788866"/>
              <a:gd name="adj2" fmla="val 16200000"/>
            </a:avLst>
          </a:prstGeom>
          <a:solidFill>
            <a:srgbClr val="DF813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89"/>
          </a:p>
        </p:txBody>
      </p:sp>
      <p:sp>
        <p:nvSpPr>
          <p:cNvPr id="20" name="Google Shape;420;p41">
            <a:extLst>
              <a:ext uri="{FF2B5EF4-FFF2-40B4-BE49-F238E27FC236}">
                <a16:creationId xmlns:a16="http://schemas.microsoft.com/office/drawing/2014/main" id="{F2FA6BBF-89ED-6742-A6B3-619F68CA6B68}"/>
              </a:ext>
            </a:extLst>
          </p:cNvPr>
          <p:cNvSpPr/>
          <p:nvPr/>
        </p:nvSpPr>
        <p:spPr>
          <a:xfrm rot="-5400000">
            <a:off x="4646148" y="2454377"/>
            <a:ext cx="2727200" cy="2727200"/>
          </a:xfrm>
          <a:prstGeom prst="pie">
            <a:avLst>
              <a:gd name="adj1" fmla="val 10788866"/>
              <a:gd name="adj2" fmla="val 16200000"/>
            </a:avLst>
          </a:prstGeom>
          <a:solidFill>
            <a:srgbClr val="D8A55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89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23744D18-A65A-864C-93BD-4A0352C3770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45825" y="2814707"/>
            <a:ext cx="595155" cy="633957"/>
          </a:xfrm>
        </p:spPr>
        <p:txBody>
          <a:bodyPr>
            <a:noAutofit/>
          </a:bodyPr>
          <a:lstStyle>
            <a:lvl1pPr marL="0" indent="0">
              <a:buNone/>
              <a:defRPr sz="5000" baseline="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1FC30101-0C66-714C-A670-A9358F191A9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32289" y="2814707"/>
            <a:ext cx="595155" cy="633957"/>
          </a:xfrm>
        </p:spPr>
        <p:txBody>
          <a:bodyPr>
            <a:noAutofit/>
          </a:bodyPr>
          <a:lstStyle>
            <a:lvl1pPr marL="0" indent="0">
              <a:buNone/>
              <a:defRPr sz="5000" baseline="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A74F60C3-3458-3D49-8792-1D823114417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63578" y="3825715"/>
            <a:ext cx="595156" cy="551496"/>
          </a:xfrm>
        </p:spPr>
        <p:txBody>
          <a:bodyPr>
            <a:noAutofit/>
          </a:bodyPr>
          <a:lstStyle>
            <a:lvl1pPr marL="0" indent="0">
              <a:buNone/>
              <a:defRPr sz="5000" baseline="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90764B9B-C032-3847-8CEF-77632ED4A1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32288" y="3824859"/>
            <a:ext cx="595156" cy="551496"/>
          </a:xfrm>
        </p:spPr>
        <p:txBody>
          <a:bodyPr>
            <a:noAutofit/>
          </a:bodyPr>
          <a:lstStyle>
            <a:lvl1pPr marL="0" indent="0">
              <a:buNone/>
              <a:defRPr sz="5000" baseline="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43BCD4-7CD7-8449-975D-B2B5EE54EE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3323" y="1931225"/>
            <a:ext cx="2209800" cy="324807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1</a:t>
            </a:r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5D1842B1-CD02-2044-BE11-C5DE2E1AEB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3323" y="3933011"/>
            <a:ext cx="2209800" cy="353854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3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82566607-B1D7-2B41-89E7-87958884F86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41535" y="3885501"/>
            <a:ext cx="2209800" cy="332538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4</a:t>
            </a:r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D1FF4FC6-CC98-4847-8FEF-48659BDAD0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41535" y="1931225"/>
            <a:ext cx="2209800" cy="324807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2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2162FC99-9BA3-884A-B5EA-72FC83ED546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64968" y="2274883"/>
            <a:ext cx="2393996" cy="548789"/>
          </a:xfrm>
        </p:spPr>
        <p:txBody>
          <a:bodyPr>
            <a:noAutofit/>
          </a:bodyPr>
          <a:lstStyle>
            <a:lvl1pPr marL="0" indent="0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Label each of the pieces of the pie.</a:t>
            </a:r>
          </a:p>
        </p:txBody>
      </p:sp>
      <p:sp>
        <p:nvSpPr>
          <p:cNvPr id="31" name="Text Placeholder 25">
            <a:extLst>
              <a:ext uri="{FF2B5EF4-FFF2-40B4-BE49-F238E27FC236}">
                <a16:creationId xmlns:a16="http://schemas.microsoft.com/office/drawing/2014/main" id="{E220EA97-131D-FD43-A6F3-65BEE7489A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89026" y="4286865"/>
            <a:ext cx="2369938" cy="493479"/>
          </a:xfrm>
        </p:spPr>
        <p:txBody>
          <a:bodyPr>
            <a:noAutofit/>
          </a:bodyPr>
          <a:lstStyle>
            <a:lvl1pPr marL="0" indent="0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Again, remember to keep the text limited.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55EACD0B-9C1E-BA42-B488-29D1411EC96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57339" y="2256032"/>
            <a:ext cx="2393996" cy="542529"/>
          </a:xfrm>
        </p:spPr>
        <p:txBody>
          <a:bodyPr>
            <a:noAutofit/>
          </a:bodyPr>
          <a:lstStyle>
            <a:lvl1pPr marL="0" indent="0" algn="r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Add a description of that concept in the text box.</a:t>
            </a:r>
          </a:p>
        </p:txBody>
      </p:sp>
      <p:sp>
        <p:nvSpPr>
          <p:cNvPr id="33" name="Text Placeholder 25">
            <a:extLst>
              <a:ext uri="{FF2B5EF4-FFF2-40B4-BE49-F238E27FC236}">
                <a16:creationId xmlns:a16="http://schemas.microsoft.com/office/drawing/2014/main" id="{7A90359A-E248-FB4F-A491-CE3D8FEAB8D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557339" y="4199581"/>
            <a:ext cx="2393996" cy="783651"/>
          </a:xfrm>
        </p:spPr>
        <p:txBody>
          <a:bodyPr>
            <a:noAutofit/>
          </a:bodyPr>
          <a:lstStyle>
            <a:lvl1pPr marL="0" indent="0" algn="r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Rule of thumb: If you need to make the text 10 pts or smaller, it is too much text.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BA988FD3-904E-A698-6D5C-83E93C4B816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B8691D1-E312-D714-29DB-731C93DB4752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lide Number Placeholder 4">
            <a:extLst>
              <a:ext uri="{FF2B5EF4-FFF2-40B4-BE49-F238E27FC236}">
                <a16:creationId xmlns:a16="http://schemas.microsoft.com/office/drawing/2014/main" id="{134DB406-D5D0-60A6-0CCD-19CCCBD5D636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62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rcle Graphic (Dar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Show inter-related concepts</a:t>
            </a:r>
          </a:p>
        </p:txBody>
      </p:sp>
      <p:sp>
        <p:nvSpPr>
          <p:cNvPr id="35" name="Google Shape;414;p41">
            <a:extLst>
              <a:ext uri="{FF2B5EF4-FFF2-40B4-BE49-F238E27FC236}">
                <a16:creationId xmlns:a16="http://schemas.microsoft.com/office/drawing/2014/main" id="{FC87AE4B-0141-5F40-AEA7-65FF87139C03}"/>
              </a:ext>
            </a:extLst>
          </p:cNvPr>
          <p:cNvSpPr/>
          <p:nvPr/>
        </p:nvSpPr>
        <p:spPr>
          <a:xfrm>
            <a:off x="1261613" y="1821422"/>
            <a:ext cx="4746400" cy="1788000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 algn="r">
              <a:buClr>
                <a:schemeClr val="dk1"/>
              </a:buClr>
              <a:buSzPts val="1100"/>
            </a:pPr>
            <a:endParaRPr sz="1867">
              <a:solidFill>
                <a:schemeClr val="accent3"/>
              </a:solidFill>
              <a:latin typeface="Franklin Gothic Book" panose="020B0503020102020204" pitchFamily="34" charset="0"/>
              <a:ea typeface="Ubuntu"/>
              <a:cs typeface="Ubuntu"/>
              <a:sym typeface="Ubuntu"/>
            </a:endParaRPr>
          </a:p>
        </p:txBody>
      </p:sp>
      <p:sp>
        <p:nvSpPr>
          <p:cNvPr id="8" name="Google Shape;414;p41">
            <a:extLst>
              <a:ext uri="{FF2B5EF4-FFF2-40B4-BE49-F238E27FC236}">
                <a16:creationId xmlns:a16="http://schemas.microsoft.com/office/drawing/2014/main" id="{49564B7D-70CA-CF47-9273-ADAF03BEA2F3}"/>
              </a:ext>
            </a:extLst>
          </p:cNvPr>
          <p:cNvSpPr/>
          <p:nvPr/>
        </p:nvSpPr>
        <p:spPr>
          <a:xfrm>
            <a:off x="6204935" y="1832905"/>
            <a:ext cx="4746400" cy="1788000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 algn="r">
              <a:buClr>
                <a:schemeClr val="dk1"/>
              </a:buClr>
              <a:buSzPts val="1100"/>
            </a:pPr>
            <a:endParaRPr sz="1867">
              <a:solidFill>
                <a:schemeClr val="accent3"/>
              </a:solidFill>
              <a:latin typeface="Franklin Gothic Book" panose="020B0503020102020204" pitchFamily="34" charset="0"/>
              <a:ea typeface="Ubuntu"/>
              <a:cs typeface="Ubuntu"/>
              <a:sym typeface="Ubuntu"/>
            </a:endParaRPr>
          </a:p>
        </p:txBody>
      </p:sp>
      <p:sp>
        <p:nvSpPr>
          <p:cNvPr id="34" name="Google Shape;414;p41">
            <a:extLst>
              <a:ext uri="{FF2B5EF4-FFF2-40B4-BE49-F238E27FC236}">
                <a16:creationId xmlns:a16="http://schemas.microsoft.com/office/drawing/2014/main" id="{BE6D9AA7-D63D-7942-BA7C-F485F92E0402}"/>
              </a:ext>
            </a:extLst>
          </p:cNvPr>
          <p:cNvSpPr/>
          <p:nvPr/>
        </p:nvSpPr>
        <p:spPr>
          <a:xfrm>
            <a:off x="1246242" y="3820985"/>
            <a:ext cx="4746400" cy="1788000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 algn="r">
              <a:buClr>
                <a:schemeClr val="dk1"/>
              </a:buClr>
              <a:buSzPts val="1100"/>
            </a:pPr>
            <a:endParaRPr sz="1867">
              <a:solidFill>
                <a:schemeClr val="accent3"/>
              </a:solidFill>
              <a:latin typeface="Franklin Gothic Book" panose="020B0503020102020204" pitchFamily="34" charset="0"/>
              <a:ea typeface="Ubuntu"/>
              <a:cs typeface="Ubuntu"/>
              <a:sym typeface="Ubuntu"/>
            </a:endParaRPr>
          </a:p>
        </p:txBody>
      </p:sp>
      <p:sp>
        <p:nvSpPr>
          <p:cNvPr id="25" name="Google Shape;414;p41">
            <a:extLst>
              <a:ext uri="{FF2B5EF4-FFF2-40B4-BE49-F238E27FC236}">
                <a16:creationId xmlns:a16="http://schemas.microsoft.com/office/drawing/2014/main" id="{245164D6-452C-9C42-A2B0-A309CF5D48E9}"/>
              </a:ext>
            </a:extLst>
          </p:cNvPr>
          <p:cNvSpPr/>
          <p:nvPr/>
        </p:nvSpPr>
        <p:spPr>
          <a:xfrm>
            <a:off x="6184139" y="3808994"/>
            <a:ext cx="4746400" cy="1788000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 algn="r">
              <a:buClr>
                <a:schemeClr val="dk1"/>
              </a:buClr>
              <a:buSzPts val="1100"/>
            </a:pPr>
            <a:endParaRPr sz="1867">
              <a:solidFill>
                <a:schemeClr val="accent3"/>
              </a:solidFill>
              <a:latin typeface="Franklin Gothic Book" panose="020B0503020102020204" pitchFamily="34" charset="0"/>
              <a:ea typeface="Ubuntu"/>
              <a:cs typeface="Ubuntu"/>
              <a:sym typeface="Ubuntu"/>
            </a:endParaRPr>
          </a:p>
        </p:txBody>
      </p:sp>
      <p:sp>
        <p:nvSpPr>
          <p:cNvPr id="17" name="Google Shape;417;p41">
            <a:extLst>
              <a:ext uri="{FF2B5EF4-FFF2-40B4-BE49-F238E27FC236}">
                <a16:creationId xmlns:a16="http://schemas.microsoft.com/office/drawing/2014/main" id="{7D9A2A68-414C-1944-AB66-FF0749E0850F}"/>
              </a:ext>
            </a:extLst>
          </p:cNvPr>
          <p:cNvSpPr/>
          <p:nvPr/>
        </p:nvSpPr>
        <p:spPr>
          <a:xfrm>
            <a:off x="4646148" y="2256032"/>
            <a:ext cx="2727200" cy="27272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89"/>
          </a:p>
        </p:txBody>
      </p:sp>
      <p:sp>
        <p:nvSpPr>
          <p:cNvPr id="18" name="Google Shape;418;p41">
            <a:extLst>
              <a:ext uri="{FF2B5EF4-FFF2-40B4-BE49-F238E27FC236}">
                <a16:creationId xmlns:a16="http://schemas.microsoft.com/office/drawing/2014/main" id="{DDC5DB29-8EA9-1947-83D3-716522C029F0}"/>
              </a:ext>
            </a:extLst>
          </p:cNvPr>
          <p:cNvSpPr/>
          <p:nvPr/>
        </p:nvSpPr>
        <p:spPr>
          <a:xfrm rot="5400000">
            <a:off x="4842955" y="2256032"/>
            <a:ext cx="2727200" cy="27272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89"/>
          </a:p>
        </p:txBody>
      </p:sp>
      <p:sp>
        <p:nvSpPr>
          <p:cNvPr id="19" name="Google Shape;419;p41">
            <a:extLst>
              <a:ext uri="{FF2B5EF4-FFF2-40B4-BE49-F238E27FC236}">
                <a16:creationId xmlns:a16="http://schemas.microsoft.com/office/drawing/2014/main" id="{172AB262-5088-734C-88E1-205408DFF2BD}"/>
              </a:ext>
            </a:extLst>
          </p:cNvPr>
          <p:cNvSpPr/>
          <p:nvPr/>
        </p:nvSpPr>
        <p:spPr>
          <a:xfrm rot="10800000">
            <a:off x="4830345" y="2454377"/>
            <a:ext cx="2727200" cy="27272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89">
              <a:solidFill>
                <a:schemeClr val="tx1"/>
              </a:solidFill>
            </a:endParaRPr>
          </a:p>
        </p:txBody>
      </p:sp>
      <p:sp>
        <p:nvSpPr>
          <p:cNvPr id="20" name="Google Shape;420;p41">
            <a:extLst>
              <a:ext uri="{FF2B5EF4-FFF2-40B4-BE49-F238E27FC236}">
                <a16:creationId xmlns:a16="http://schemas.microsoft.com/office/drawing/2014/main" id="{F2FA6BBF-89ED-6742-A6B3-619F68CA6B68}"/>
              </a:ext>
            </a:extLst>
          </p:cNvPr>
          <p:cNvSpPr/>
          <p:nvPr/>
        </p:nvSpPr>
        <p:spPr>
          <a:xfrm rot="-5400000">
            <a:off x="4646148" y="2454377"/>
            <a:ext cx="2727200" cy="27272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89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23744D18-A65A-864C-93BD-4A0352C3770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45825" y="2814707"/>
            <a:ext cx="595155" cy="633957"/>
          </a:xfrm>
        </p:spPr>
        <p:txBody>
          <a:bodyPr>
            <a:noAutofit/>
          </a:bodyPr>
          <a:lstStyle>
            <a:lvl1pPr marL="0" indent="0">
              <a:buNone/>
              <a:defRPr sz="50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1FC30101-0C66-714C-A670-A9358F191A9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32289" y="2814707"/>
            <a:ext cx="595155" cy="633957"/>
          </a:xfrm>
        </p:spPr>
        <p:txBody>
          <a:bodyPr>
            <a:noAutofit/>
          </a:bodyPr>
          <a:lstStyle>
            <a:lvl1pPr marL="0" indent="0">
              <a:buNone/>
              <a:defRPr sz="50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A74F60C3-3458-3D49-8792-1D823114417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63578" y="3825715"/>
            <a:ext cx="595156" cy="551496"/>
          </a:xfrm>
        </p:spPr>
        <p:txBody>
          <a:bodyPr>
            <a:noAutofit/>
          </a:bodyPr>
          <a:lstStyle>
            <a:lvl1pPr marL="0" indent="0">
              <a:buNone/>
              <a:defRPr sz="50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90764B9B-C032-3847-8CEF-77632ED4A1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32288" y="3824859"/>
            <a:ext cx="595156" cy="551496"/>
          </a:xfrm>
        </p:spPr>
        <p:txBody>
          <a:bodyPr>
            <a:noAutofit/>
          </a:bodyPr>
          <a:lstStyle>
            <a:lvl1pPr marL="0" indent="0">
              <a:buNone/>
              <a:defRPr sz="50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43BCD4-7CD7-8449-975D-B2B5EE54EE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3323" y="1931225"/>
            <a:ext cx="2209800" cy="324807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1</a:t>
            </a:r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5D1842B1-CD02-2044-BE11-C5DE2E1AEB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3323" y="3933011"/>
            <a:ext cx="2209800" cy="353854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3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82566607-B1D7-2B41-89E7-87958884F86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41535" y="3885501"/>
            <a:ext cx="2209800" cy="332538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4</a:t>
            </a:r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D1FF4FC6-CC98-4847-8FEF-48659BDAD0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41535" y="1931225"/>
            <a:ext cx="2209800" cy="324807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2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2162FC99-9BA3-884A-B5EA-72FC83ED546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64968" y="2274883"/>
            <a:ext cx="2393996" cy="495487"/>
          </a:xfrm>
        </p:spPr>
        <p:txBody>
          <a:bodyPr>
            <a:noAutofit/>
          </a:bodyPr>
          <a:lstStyle>
            <a:lvl1pPr marL="0" indent="0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Label each of the pieces of the pie.</a:t>
            </a:r>
          </a:p>
        </p:txBody>
      </p:sp>
      <p:sp>
        <p:nvSpPr>
          <p:cNvPr id="31" name="Text Placeholder 25">
            <a:extLst>
              <a:ext uri="{FF2B5EF4-FFF2-40B4-BE49-F238E27FC236}">
                <a16:creationId xmlns:a16="http://schemas.microsoft.com/office/drawing/2014/main" id="{E220EA97-131D-FD43-A6F3-65BEE7489A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89026" y="4286865"/>
            <a:ext cx="2369938" cy="528203"/>
          </a:xfrm>
        </p:spPr>
        <p:txBody>
          <a:bodyPr>
            <a:noAutofit/>
          </a:bodyPr>
          <a:lstStyle>
            <a:lvl1pPr marL="0" indent="0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Again, remember to keep the text limited.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55EACD0B-9C1E-BA42-B488-29D1411EC96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57339" y="2256032"/>
            <a:ext cx="2393996" cy="556863"/>
          </a:xfrm>
        </p:spPr>
        <p:txBody>
          <a:bodyPr>
            <a:noAutofit/>
          </a:bodyPr>
          <a:lstStyle>
            <a:lvl1pPr marL="0" indent="0" algn="r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Add a description of that concept in the text box.</a:t>
            </a:r>
          </a:p>
        </p:txBody>
      </p:sp>
      <p:sp>
        <p:nvSpPr>
          <p:cNvPr id="33" name="Text Placeholder 25">
            <a:extLst>
              <a:ext uri="{FF2B5EF4-FFF2-40B4-BE49-F238E27FC236}">
                <a16:creationId xmlns:a16="http://schemas.microsoft.com/office/drawing/2014/main" id="{7A90359A-E248-FB4F-A491-CE3D8FEAB8D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557339" y="4199581"/>
            <a:ext cx="2393996" cy="615487"/>
          </a:xfrm>
        </p:spPr>
        <p:txBody>
          <a:bodyPr>
            <a:noAutofit/>
          </a:bodyPr>
          <a:lstStyle>
            <a:lvl1pPr marL="0" indent="0" algn="r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Rule of thumb: If you need to make the text 10 pts or smaller, it is too much text.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EFA29DB-5A49-6447-921F-6E1D79F896D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D60DCF6A-699C-1A4B-8D63-596AD434492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-1"/>
          <a:stretch>
            <a:fillRect/>
          </a:stretch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56EB8E70-8CA4-AA59-4386-C6AEDF41D01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84379DF-5EAD-8F9D-DF18-A083FFF1F15A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lide Number Placeholder 4">
            <a:extLst>
              <a:ext uri="{FF2B5EF4-FFF2-40B4-BE49-F238E27FC236}">
                <a16:creationId xmlns:a16="http://schemas.microsoft.com/office/drawing/2014/main" id="{B46770D7-0B22-92F3-BED6-135FC7DC3CC9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83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9F86269B-E6EC-B2CC-A06D-19BA0D3FB96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570420" y="1899769"/>
            <a:ext cx="4525580" cy="2028006"/>
          </a:xfr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spcFirstLastPara="0" vert="horz" wrap="square" lIns="298704" tIns="298704" rIns="298704" bIns="298704" numCol="1" spcCol="1270" anchor="t" anchorCtr="0">
            <a:noAutofit/>
          </a:bodyPr>
          <a:lstStyle>
            <a:lvl1pPr marL="0" indent="0">
              <a:buNone/>
              <a:defRPr lang="en-US" dirty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E316BCF-D780-0E59-F5EB-759257A8A62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095999" y="1899769"/>
            <a:ext cx="4525580" cy="2028006"/>
          </a:xfrm>
          <a:solidFill>
            <a:schemeClr val="accent3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spcFirstLastPara="0" vert="horz" wrap="square" lIns="298704" tIns="298704" rIns="298704" bIns="298704" numCol="1" spcCol="1270" anchor="t" anchorCtr="0">
            <a:noAutofit/>
          </a:bodyPr>
          <a:lstStyle>
            <a:lvl1pPr marL="0" indent="0">
              <a:buNone/>
              <a:defRPr lang="en-US" dirty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4ECB479B-C52E-D2D4-47D5-B1B93FD88FF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570420" y="3927775"/>
            <a:ext cx="4525580" cy="2041423"/>
          </a:xfrm>
          <a:solidFill>
            <a:schemeClr val="accent4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spcFirstLastPara="0" vert="horz" wrap="square" lIns="298704" tIns="298704" rIns="298704" bIns="298704" numCol="1" spcCol="1270" anchor="t" anchorCtr="0">
            <a:noAutofit/>
          </a:bodyPr>
          <a:lstStyle>
            <a:lvl1pPr marL="0" indent="0">
              <a:buNone/>
              <a:defRPr lang="en-US" dirty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805AA3A7-5467-73A9-FD1F-81D6E70D4CB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095999" y="3927775"/>
            <a:ext cx="4525580" cy="2041423"/>
          </a:xfrm>
          <a:solidFill>
            <a:schemeClr val="accent5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spcFirstLastPara="0" vert="horz" wrap="square" lIns="298704" tIns="298704" rIns="298704" bIns="298704" numCol="1" spcCol="1270" anchor="t" anchorCtr="0">
            <a:noAutofit/>
          </a:bodyPr>
          <a:lstStyle>
            <a:lvl1pPr marL="0" indent="0">
              <a:buNone/>
              <a:defRPr lang="en-US" dirty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Show inter-related concepts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F5703B70-D662-F040-9A61-0891144B6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224D086-AE32-6C4C-91FE-28041180D099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FC216665-A017-C24D-8939-46A01AD8B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 Placeholder 25">
            <a:extLst>
              <a:ext uri="{FF2B5EF4-FFF2-40B4-BE49-F238E27FC236}">
                <a16:creationId xmlns:a16="http://schemas.microsoft.com/office/drawing/2014/main" id="{3AE9F9A8-741B-8C9E-E11C-AD92653D306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83225" y="2044733"/>
            <a:ext cx="2209800" cy="324807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Concept 1</a:t>
            </a:r>
          </a:p>
        </p:txBody>
      </p:sp>
      <p:sp>
        <p:nvSpPr>
          <p:cNvPr id="16" name="Text Placeholder 25">
            <a:extLst>
              <a:ext uri="{FF2B5EF4-FFF2-40B4-BE49-F238E27FC236}">
                <a16:creationId xmlns:a16="http://schemas.microsoft.com/office/drawing/2014/main" id="{BCD9407D-9655-4D16-9DAD-149C04E1EB8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74870" y="2388391"/>
            <a:ext cx="2393996" cy="495487"/>
          </a:xfrm>
        </p:spPr>
        <p:txBody>
          <a:bodyPr>
            <a:noAutofit/>
          </a:bodyPr>
          <a:lstStyle>
            <a:lvl1pPr marL="0" indent="0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Label each of the pieces of the pie.</a:t>
            </a:r>
          </a:p>
        </p:txBody>
      </p:sp>
      <p:sp>
        <p:nvSpPr>
          <p:cNvPr id="17" name="Text Placeholder 25">
            <a:extLst>
              <a:ext uri="{FF2B5EF4-FFF2-40B4-BE49-F238E27FC236}">
                <a16:creationId xmlns:a16="http://schemas.microsoft.com/office/drawing/2014/main" id="{EACBF460-D1AF-118F-AEE7-2731783D24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83225" y="4044707"/>
            <a:ext cx="2209800" cy="353854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3</a:t>
            </a:r>
          </a:p>
        </p:txBody>
      </p:sp>
      <p:sp>
        <p:nvSpPr>
          <p:cNvPr id="18" name="Text Placeholder 25">
            <a:extLst>
              <a:ext uri="{FF2B5EF4-FFF2-40B4-BE49-F238E27FC236}">
                <a16:creationId xmlns:a16="http://schemas.microsoft.com/office/drawing/2014/main" id="{665BB909-0222-DE2A-B49A-225E8B9CE8C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98928" y="4398561"/>
            <a:ext cx="2369938" cy="528203"/>
          </a:xfrm>
        </p:spPr>
        <p:txBody>
          <a:bodyPr>
            <a:noAutofit/>
          </a:bodyPr>
          <a:lstStyle>
            <a:lvl1pPr marL="0" indent="0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Again, remember to keep the text limited.</a:t>
            </a:r>
          </a:p>
        </p:txBody>
      </p:sp>
      <p:sp>
        <p:nvSpPr>
          <p:cNvPr id="19" name="Text Placeholder 25">
            <a:extLst>
              <a:ext uri="{FF2B5EF4-FFF2-40B4-BE49-F238E27FC236}">
                <a16:creationId xmlns:a16="http://schemas.microsoft.com/office/drawing/2014/main" id="{7745BD8C-F2C0-A96F-B1B2-5133F16FB2F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283855" y="2047597"/>
            <a:ext cx="2209800" cy="324807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Concept 2</a:t>
            </a:r>
          </a:p>
        </p:txBody>
      </p:sp>
      <p:sp>
        <p:nvSpPr>
          <p:cNvPr id="20" name="Text Placeholder 25">
            <a:extLst>
              <a:ext uri="{FF2B5EF4-FFF2-40B4-BE49-F238E27FC236}">
                <a16:creationId xmlns:a16="http://schemas.microsoft.com/office/drawing/2014/main" id="{86AB3343-96C5-2BB6-CE17-851E5904F34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99659" y="2391255"/>
            <a:ext cx="2393996" cy="495487"/>
          </a:xfrm>
        </p:spPr>
        <p:txBody>
          <a:bodyPr>
            <a:noAutofit/>
          </a:bodyPr>
          <a:lstStyle>
            <a:lvl1pPr marL="0" indent="0" algn="r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Add a description of that concept in the text box.</a:t>
            </a:r>
          </a:p>
        </p:txBody>
      </p:sp>
      <p:sp>
        <p:nvSpPr>
          <p:cNvPr id="21" name="Text Placeholder 25">
            <a:extLst>
              <a:ext uri="{FF2B5EF4-FFF2-40B4-BE49-F238E27FC236}">
                <a16:creationId xmlns:a16="http://schemas.microsoft.com/office/drawing/2014/main" id="{A026DF98-1CE4-0C10-E1CD-AE5522485C7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83855" y="4047571"/>
            <a:ext cx="2209800" cy="353854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Concept 4</a:t>
            </a:r>
          </a:p>
        </p:txBody>
      </p:sp>
      <p:sp>
        <p:nvSpPr>
          <p:cNvPr id="22" name="Text Placeholder 25">
            <a:extLst>
              <a:ext uri="{FF2B5EF4-FFF2-40B4-BE49-F238E27FC236}">
                <a16:creationId xmlns:a16="http://schemas.microsoft.com/office/drawing/2014/main" id="{3D5A8D4E-3F09-4E92-C61E-2130E8967E9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123717" y="4394168"/>
            <a:ext cx="2369938" cy="718344"/>
          </a:xfrm>
        </p:spPr>
        <p:txBody>
          <a:bodyPr>
            <a:no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Rule of thumb: If you need to make the text 10 pts or smaller, it is too much text.</a:t>
            </a:r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D15F282B-3715-DF64-CD3E-287DCA16116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738326" y="3427482"/>
            <a:ext cx="2715347" cy="1000586"/>
          </a:xfr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298704" rIns="0" bIns="298704" numCol="1" spcCol="1270"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42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</a:t>
            </a:r>
            <a:r>
              <a:rPr lang="en-US" cap="none" baseline="0" dirty="0"/>
              <a:t>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3531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Circle Graphic (Dar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Show inter-related concepts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EFA29DB-5A49-6447-921F-6E1D79F896D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EF8EFBC3-347B-C146-829B-9B3D93C438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7BCB5FB-35C0-7F43-8AA8-71A7DCCFF644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>
            <a:extLst>
              <a:ext uri="{FF2B5EF4-FFF2-40B4-BE49-F238E27FC236}">
                <a16:creationId xmlns:a16="http://schemas.microsoft.com/office/drawing/2014/main" id="{D60DCF6A-699C-1A4B-8D63-596AD434492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36" name="Slide Number Placeholder 4">
            <a:extLst>
              <a:ext uri="{FF2B5EF4-FFF2-40B4-BE49-F238E27FC236}">
                <a16:creationId xmlns:a16="http://schemas.microsoft.com/office/drawing/2014/main" id="{74E948CD-0FB2-5248-A1DF-776E18533B7B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ABE886B9-4893-0943-0CC0-8F768CB47D8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570420" y="1899769"/>
            <a:ext cx="4525580" cy="2028006"/>
          </a:xfr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spcFirstLastPara="0" vert="horz" wrap="square" lIns="298704" tIns="298704" rIns="298704" bIns="298704" numCol="1" spcCol="1270" anchor="t" anchorCtr="0">
            <a:noAutofit/>
          </a:bodyPr>
          <a:lstStyle>
            <a:lvl1pPr marL="0" indent="0">
              <a:buNone/>
              <a:defRPr lang="en-US" dirty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7BEFAD6E-FECE-E36E-36AE-F488B62B963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095999" y="1899769"/>
            <a:ext cx="4525580" cy="2028006"/>
          </a:xfr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spcFirstLastPara="0" vert="horz" wrap="square" lIns="298704" tIns="298704" rIns="298704" bIns="298704" numCol="1" spcCol="1270" anchor="t" anchorCtr="0">
            <a:noAutofit/>
          </a:bodyPr>
          <a:lstStyle>
            <a:lvl1pPr marL="0" indent="0">
              <a:buNone/>
              <a:defRPr lang="en-US" dirty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Text Placeholder 5">
            <a:extLst>
              <a:ext uri="{FF2B5EF4-FFF2-40B4-BE49-F238E27FC236}">
                <a16:creationId xmlns:a16="http://schemas.microsoft.com/office/drawing/2014/main" id="{5A137114-905C-6A1B-3881-D2533A3DD70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570420" y="3927775"/>
            <a:ext cx="4525580" cy="2041423"/>
          </a:xfrm>
          <a:solidFill>
            <a:schemeClr val="accent4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spcFirstLastPara="0" vert="horz" wrap="square" lIns="298704" tIns="298704" rIns="298704" bIns="298704" numCol="1" spcCol="1270" anchor="t" anchorCtr="0">
            <a:noAutofit/>
          </a:bodyPr>
          <a:lstStyle>
            <a:lvl1pPr marL="0" indent="0">
              <a:buNone/>
              <a:defRPr lang="en-US" dirty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F4CA1A80-E83F-F9FA-3D31-4E8DE70375C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095999" y="3927775"/>
            <a:ext cx="4525580" cy="2041423"/>
          </a:xfr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spcFirstLastPara="0" vert="horz" wrap="square" lIns="298704" tIns="298704" rIns="298704" bIns="298704" numCol="1" spcCol="1270" anchor="t" anchorCtr="0">
            <a:noAutofit/>
          </a:bodyPr>
          <a:lstStyle>
            <a:lvl1pPr marL="0" indent="0">
              <a:buNone/>
              <a:defRPr lang="en-US" dirty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5" name="Text Placeholder 25">
            <a:extLst>
              <a:ext uri="{FF2B5EF4-FFF2-40B4-BE49-F238E27FC236}">
                <a16:creationId xmlns:a16="http://schemas.microsoft.com/office/drawing/2014/main" id="{91A63D51-1346-1E29-E01B-B905BF92237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83225" y="2044733"/>
            <a:ext cx="2209800" cy="324807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Concept 1</a:t>
            </a:r>
          </a:p>
        </p:txBody>
      </p:sp>
      <p:sp>
        <p:nvSpPr>
          <p:cNvPr id="46" name="Text Placeholder 25">
            <a:extLst>
              <a:ext uri="{FF2B5EF4-FFF2-40B4-BE49-F238E27FC236}">
                <a16:creationId xmlns:a16="http://schemas.microsoft.com/office/drawing/2014/main" id="{FA7E1D37-2B31-D8B0-F685-8CA95173C33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74870" y="2388391"/>
            <a:ext cx="2393996" cy="495487"/>
          </a:xfrm>
        </p:spPr>
        <p:txBody>
          <a:bodyPr>
            <a:noAutofit/>
          </a:bodyPr>
          <a:lstStyle>
            <a:lvl1pPr marL="0" indent="0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Label each of the pieces of the pie.</a:t>
            </a:r>
          </a:p>
        </p:txBody>
      </p:sp>
      <p:sp>
        <p:nvSpPr>
          <p:cNvPr id="47" name="Text Placeholder 25">
            <a:extLst>
              <a:ext uri="{FF2B5EF4-FFF2-40B4-BE49-F238E27FC236}">
                <a16:creationId xmlns:a16="http://schemas.microsoft.com/office/drawing/2014/main" id="{EB0E870F-493A-232B-B696-FFCA006B3B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83225" y="4044707"/>
            <a:ext cx="2209800" cy="353854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3</a:t>
            </a:r>
          </a:p>
        </p:txBody>
      </p:sp>
      <p:sp>
        <p:nvSpPr>
          <p:cNvPr id="48" name="Text Placeholder 25">
            <a:extLst>
              <a:ext uri="{FF2B5EF4-FFF2-40B4-BE49-F238E27FC236}">
                <a16:creationId xmlns:a16="http://schemas.microsoft.com/office/drawing/2014/main" id="{3D02D18E-E918-CEBD-FDED-1E815FB5916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98928" y="4398561"/>
            <a:ext cx="2369938" cy="528203"/>
          </a:xfrm>
        </p:spPr>
        <p:txBody>
          <a:bodyPr>
            <a:noAutofit/>
          </a:bodyPr>
          <a:lstStyle>
            <a:lvl1pPr marL="0" indent="0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Again, remember to keep the text limited.</a:t>
            </a:r>
          </a:p>
        </p:txBody>
      </p:sp>
      <p:sp>
        <p:nvSpPr>
          <p:cNvPr id="49" name="Text Placeholder 25">
            <a:extLst>
              <a:ext uri="{FF2B5EF4-FFF2-40B4-BE49-F238E27FC236}">
                <a16:creationId xmlns:a16="http://schemas.microsoft.com/office/drawing/2014/main" id="{2FFF06FD-54BD-E6D8-D12D-82B697ABD6F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283855" y="2047597"/>
            <a:ext cx="2209800" cy="324807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2</a:t>
            </a:r>
          </a:p>
        </p:txBody>
      </p:sp>
      <p:sp>
        <p:nvSpPr>
          <p:cNvPr id="50" name="Text Placeholder 25">
            <a:extLst>
              <a:ext uri="{FF2B5EF4-FFF2-40B4-BE49-F238E27FC236}">
                <a16:creationId xmlns:a16="http://schemas.microsoft.com/office/drawing/2014/main" id="{137C9E72-472A-30AD-EA01-C877DC0E104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99659" y="2391255"/>
            <a:ext cx="2393996" cy="495487"/>
          </a:xfrm>
        </p:spPr>
        <p:txBody>
          <a:bodyPr>
            <a:noAutofit/>
          </a:bodyPr>
          <a:lstStyle>
            <a:lvl1pPr marL="0" indent="0" algn="r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Add a description of that concept in the text box.</a:t>
            </a:r>
          </a:p>
        </p:txBody>
      </p:sp>
      <p:sp>
        <p:nvSpPr>
          <p:cNvPr id="51" name="Text Placeholder 25">
            <a:extLst>
              <a:ext uri="{FF2B5EF4-FFF2-40B4-BE49-F238E27FC236}">
                <a16:creationId xmlns:a16="http://schemas.microsoft.com/office/drawing/2014/main" id="{4FABE84E-09C0-01F2-1850-DCD27FF700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83855" y="4047571"/>
            <a:ext cx="2209800" cy="353854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Concept 4</a:t>
            </a:r>
          </a:p>
        </p:txBody>
      </p:sp>
      <p:sp>
        <p:nvSpPr>
          <p:cNvPr id="52" name="Text Placeholder 25">
            <a:extLst>
              <a:ext uri="{FF2B5EF4-FFF2-40B4-BE49-F238E27FC236}">
                <a16:creationId xmlns:a16="http://schemas.microsoft.com/office/drawing/2014/main" id="{ED3212D9-B22F-473E-C6E0-5E2D09B02D1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123717" y="4394168"/>
            <a:ext cx="2369938" cy="718344"/>
          </a:xfrm>
        </p:spPr>
        <p:txBody>
          <a:bodyPr>
            <a:no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Rule of thumb: If you need to make the text 10 pts or smaller, it is too much text.</a:t>
            </a:r>
          </a:p>
        </p:txBody>
      </p:sp>
      <p:sp>
        <p:nvSpPr>
          <p:cNvPr id="53" name="Text Placeholder 5">
            <a:extLst>
              <a:ext uri="{FF2B5EF4-FFF2-40B4-BE49-F238E27FC236}">
                <a16:creationId xmlns:a16="http://schemas.microsoft.com/office/drawing/2014/main" id="{FF8AFE03-8685-3D7C-3D17-51045EFA44F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738326" y="3427482"/>
            <a:ext cx="2715347" cy="1000586"/>
          </a:xfr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298704" rIns="0" bIns="298704" numCol="1" spcCol="1270"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42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</a:t>
            </a:r>
            <a:r>
              <a:rPr lang="en-US" cap="none" baseline="0" dirty="0"/>
              <a:t>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399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x Column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This is a recap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05968-C714-524E-8625-FDF59252A10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906652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Content 1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04FD8CC-CA48-B34F-825C-40782EA1D754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13476" y="1906652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Content 2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AA45525-D37E-8148-8797-6C5C814A6519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8388752" y="1906652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Content 3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CEE29C0-D432-894D-82B2-86B742641FF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38200" y="3980449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Content 4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2E81EE4-DB02-654D-9F19-A8B5D9757BE6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613476" y="3980449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Content 5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D87BAE4-7B11-2445-8372-185E535C983C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8388752" y="3980449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Content 6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81B206AE-BEA5-B945-B1D6-B3E7D9C4D4E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8200" y="2448418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Typically, this slide allows you to offer a short recap of the concepts presented.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8FC891D5-625C-614C-A8FC-17149B1B792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613476" y="2450908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If you have fewer than the 6 concepts here, you can simply delete the box.</a:t>
            </a: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9DBDB3B9-4CC7-BB44-857D-444D920A9C4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77178" y="2450908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If you delete a text box but realize later that you want it,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8450FCD8-87C6-CD45-B6FD-15E9CB27B70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8200" y="4522215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Copy one of the existing text boxes. That way</a:t>
            </a:r>
          </a:p>
        </p:txBody>
      </p:sp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5B056A74-374D-774E-B455-65976569504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01902" y="4522215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You retain the fonts, distance between lines, and other formatting</a:t>
            </a:r>
          </a:p>
        </p:txBody>
      </p:sp>
      <p:sp>
        <p:nvSpPr>
          <p:cNvPr id="31" name="Text Placeholder 13">
            <a:extLst>
              <a:ext uri="{FF2B5EF4-FFF2-40B4-BE49-F238E27FC236}">
                <a16:creationId xmlns:a16="http://schemas.microsoft.com/office/drawing/2014/main" id="{F6B9EAE8-580D-894F-BFBD-FE9B3352069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88752" y="4522215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And if you ever run into trouble, feel free to contact #AllMarketing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F875F460-E152-A543-9748-60C9F161AE8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37E6744E-B367-89F9-36FB-68F7CB4AA7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842AD14-DD3F-A371-85A7-D417C074857A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lide Number Placeholder 4">
            <a:extLst>
              <a:ext uri="{FF2B5EF4-FFF2-40B4-BE49-F238E27FC236}">
                <a16:creationId xmlns:a16="http://schemas.microsoft.com/office/drawing/2014/main" id="{674FCEE5-98FE-010D-62BC-469FA4FC29A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291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lumn (Gr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This is a recap slide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E2DD0A3-24B7-F240-86D2-DFE6C9A9BA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37A65839-04B3-CC56-8015-5F040C357F9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7A084FD-6125-28CA-DF95-74A9B6C1F4D1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4">
            <a:extLst>
              <a:ext uri="{FF2B5EF4-FFF2-40B4-BE49-F238E27FC236}">
                <a16:creationId xmlns:a16="http://schemas.microsoft.com/office/drawing/2014/main" id="{0BF6F2B5-47C1-5497-9E1F-5C5CFF1F1A7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A22550CE-E9BA-F886-3DED-EAAA79AE8F4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8198" y="1880859"/>
            <a:ext cx="3375950" cy="1828112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2E2F2A34-20CE-DECA-D08C-2C7F5AC06C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8200" y="2470504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9DF1F795-D502-01C6-B138-7E5A461D09C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8200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7E678311-340B-5137-EE83-5076632A144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05133" y="1880859"/>
            <a:ext cx="3375950" cy="1828112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5D523794-A060-C434-AC16-02C52F48D27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05135" y="2470504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22D19205-90FD-1574-F8F9-D305ECB1B70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05135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201B772A-83BD-0443-EC10-CCD63BE9DC2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972066" y="1880859"/>
            <a:ext cx="3375950" cy="1828112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29" name="Text Placeholder 13">
            <a:extLst>
              <a:ext uri="{FF2B5EF4-FFF2-40B4-BE49-F238E27FC236}">
                <a16:creationId xmlns:a16="http://schemas.microsoft.com/office/drawing/2014/main" id="{B6E97997-6D35-DC6C-00AB-637436E5B41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972068" y="2470504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6389A598-2630-146D-D8C5-A46720C00D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972068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03516AFC-E7A5-DB6F-542F-A1CF0C01146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8198" y="3997335"/>
            <a:ext cx="3375950" cy="1828112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C5BEA84B-0E0F-1FD1-CE09-D4D3A1E7413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38200" y="4586980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D8B28FF3-E492-F3BE-BAAE-142E8CC98C4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38200" y="4133046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26B8E943-ABC7-D7F0-BD53-97122CB4549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405133" y="3997335"/>
            <a:ext cx="3375950" cy="1828112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38" name="Text Placeholder 13">
            <a:extLst>
              <a:ext uri="{FF2B5EF4-FFF2-40B4-BE49-F238E27FC236}">
                <a16:creationId xmlns:a16="http://schemas.microsoft.com/office/drawing/2014/main" id="{8DF9DA47-80DE-FD44-08B3-C2B6301521D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405135" y="4586980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C5EEF3C9-9C71-367F-D237-D8837BC00C8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405135" y="4133046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0CBE25E5-06D8-0C38-78A9-052FB79B3E25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7972066" y="3997335"/>
            <a:ext cx="3375950" cy="1828112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41" name="Text Placeholder 13">
            <a:extLst>
              <a:ext uri="{FF2B5EF4-FFF2-40B4-BE49-F238E27FC236}">
                <a16:creationId xmlns:a16="http://schemas.microsoft.com/office/drawing/2014/main" id="{1934CEE7-2494-CDA7-FDB5-B37955CE408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972068" y="4586980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42" name="Text Placeholder 6">
            <a:extLst>
              <a:ext uri="{FF2B5EF4-FFF2-40B4-BE49-F238E27FC236}">
                <a16:creationId xmlns:a16="http://schemas.microsoft.com/office/drawing/2014/main" id="{81BC49F8-D0E1-5091-8B8A-1C77FB97DD2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972068" y="4133046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</p:spTree>
    <p:extLst>
      <p:ext uri="{BB962C8B-B14F-4D97-AF65-F5344CB8AC3E}">
        <p14:creationId xmlns:p14="http://schemas.microsoft.com/office/powerpoint/2010/main" val="120387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(Light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65828E6-D78D-8843-80C1-8C4E3685AADE}"/>
              </a:ext>
            </a:extLst>
          </p:cNvPr>
          <p:cNvCxnSpPr/>
          <p:nvPr/>
        </p:nvCxnSpPr>
        <p:spPr>
          <a:xfrm>
            <a:off x="5929744" y="2781663"/>
            <a:ext cx="332509" cy="0"/>
          </a:xfrm>
          <a:prstGeom prst="line">
            <a:avLst/>
          </a:prstGeom>
          <a:ln w="19050">
            <a:solidFill>
              <a:srgbClr val="DF81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7E1E9A3-B3C5-3D4D-894B-DE976ACB23C2}"/>
              </a:ext>
            </a:extLst>
          </p:cNvPr>
          <p:cNvSpPr txBox="1"/>
          <p:nvPr/>
        </p:nvSpPr>
        <p:spPr>
          <a:xfrm>
            <a:off x="3641282" y="4824148"/>
            <a:ext cx="4909428" cy="475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89" baseline="0">
                <a:solidFill>
                  <a:schemeClr val="tx1"/>
                </a:solidFill>
                <a:latin typeface="Georgia" panose="02040502050405020303" pitchFamily="18" charset="0"/>
              </a:rPr>
              <a:t>We represent </a:t>
            </a:r>
            <a:r>
              <a:rPr lang="en-US" sz="2489" b="1" i="1" baseline="0">
                <a:solidFill>
                  <a:schemeClr val="tx1"/>
                </a:solidFill>
                <a:latin typeface="Georgia" panose="02040502050405020303" pitchFamily="18" charset="0"/>
              </a:rPr>
              <a:t>what’s next.</a:t>
            </a:r>
          </a:p>
        </p:txBody>
      </p:sp>
      <p:pic>
        <p:nvPicPr>
          <p:cNvPr id="8" name="Picture 7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4CFFC7F1-7A4B-284B-8423-8B297AF386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99789" y="1381760"/>
            <a:ext cx="3792427" cy="1119293"/>
          </a:xfrm>
          <a:prstGeom prst="rect">
            <a:avLst/>
          </a:prstGeom>
        </p:spPr>
      </p:pic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C7528FBF-0044-8B49-A887-B402E9F735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05408" y="3080770"/>
            <a:ext cx="4781183" cy="576821"/>
          </a:xfrm>
        </p:spPr>
        <p:txBody>
          <a:bodyPr>
            <a:normAutofit/>
          </a:bodyPr>
          <a:lstStyle>
            <a:lvl1pPr marL="0" indent="0" algn="ctr">
              <a:buNone/>
              <a:defRPr sz="2500" baseline="0"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Title of document here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D33DC7E-3A7A-014D-A4C6-8D942BC1B03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75134" y="3856932"/>
            <a:ext cx="3641725" cy="348224"/>
          </a:xfrm>
        </p:spPr>
        <p:txBody>
          <a:bodyPr>
            <a:normAutofit/>
          </a:bodyPr>
          <a:lstStyle>
            <a:lvl1pPr marL="0" indent="0" algn="ctr">
              <a:buNone/>
              <a:defRPr sz="1400" cap="none" baseline="0"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Date Here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4187C00-9907-8647-9DDC-87DD819BB85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709450"/>
            <a:ext cx="12192000" cy="15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735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ircle Graphic (Dar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This is a recap slide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EFA29DB-5A49-6447-921F-6E1D79F896D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EF8EFBC3-347B-C146-829B-9B3D93C438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7BCB5FB-35C0-7F43-8AA8-71A7DCCFF644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>
            <a:extLst>
              <a:ext uri="{FF2B5EF4-FFF2-40B4-BE49-F238E27FC236}">
                <a16:creationId xmlns:a16="http://schemas.microsoft.com/office/drawing/2014/main" id="{D60DCF6A-699C-1A4B-8D63-596AD434492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36" name="Slide Number Placeholder 4">
            <a:extLst>
              <a:ext uri="{FF2B5EF4-FFF2-40B4-BE49-F238E27FC236}">
                <a16:creationId xmlns:a16="http://schemas.microsoft.com/office/drawing/2014/main" id="{74E948CD-0FB2-5248-A1DF-776E18533B7B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BDA495CF-B02C-F344-D3B2-1419D0B1D63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-4977932"/>
            <a:ext cx="339425" cy="6788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489E697-8B57-C1FD-7C41-4932A7D1AEA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-4977932"/>
            <a:ext cx="339425" cy="67885"/>
          </a:xfrm>
          <a:prstGeom prst="rect">
            <a:avLst/>
          </a:prstGeom>
        </p:spPr>
      </p:pic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79E2469-FCA3-98BC-4DFE-700C4106E1D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38198" y="1880859"/>
            <a:ext cx="3375950" cy="1828112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1AF41273-F1E3-E6AB-771C-37822F63D62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8200" y="2470504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99CF0C2D-4F28-B0D2-8F4A-57DDEFAD1FD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200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7368B298-DE1D-DC57-8DAE-4913F5166BF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405133" y="1880859"/>
            <a:ext cx="3375950" cy="1828112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29" name="Text Placeholder 13">
            <a:extLst>
              <a:ext uri="{FF2B5EF4-FFF2-40B4-BE49-F238E27FC236}">
                <a16:creationId xmlns:a16="http://schemas.microsoft.com/office/drawing/2014/main" id="{38FB9AEB-0659-0A2B-BDB9-4E70683025E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405135" y="2470504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CFB826D9-E3A0-81E8-E2E2-606A81E49F9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405135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00530B8D-E2ED-CDA3-4783-056895DF798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7972066" y="1880859"/>
            <a:ext cx="3375950" cy="1828112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32" name="Text Placeholder 13">
            <a:extLst>
              <a:ext uri="{FF2B5EF4-FFF2-40B4-BE49-F238E27FC236}">
                <a16:creationId xmlns:a16="http://schemas.microsoft.com/office/drawing/2014/main" id="{A413B090-8B13-3B21-0952-912A87E23BA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972068" y="2470504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33" name="Text Placeholder 6">
            <a:extLst>
              <a:ext uri="{FF2B5EF4-FFF2-40B4-BE49-F238E27FC236}">
                <a16:creationId xmlns:a16="http://schemas.microsoft.com/office/drawing/2014/main" id="{56358785-F3AA-313F-D3F6-985E5373944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972068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A7B691EE-CA22-64F3-CB70-DCBCB06D613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38198" y="3997335"/>
            <a:ext cx="3375950" cy="1828112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08A22E4A-A527-6103-90AC-82A49DD2A06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38200" y="4586980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42" name="Text Placeholder 6">
            <a:extLst>
              <a:ext uri="{FF2B5EF4-FFF2-40B4-BE49-F238E27FC236}">
                <a16:creationId xmlns:a16="http://schemas.microsoft.com/office/drawing/2014/main" id="{2F91B4C9-F86F-4FED-23CD-452750AB991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38200" y="4133046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43" name="Text Placeholder 5">
            <a:extLst>
              <a:ext uri="{FF2B5EF4-FFF2-40B4-BE49-F238E27FC236}">
                <a16:creationId xmlns:a16="http://schemas.microsoft.com/office/drawing/2014/main" id="{FD422209-E42E-465C-EFDA-1D9501658235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405133" y="3997335"/>
            <a:ext cx="3375950" cy="1828112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44" name="Text Placeholder 13">
            <a:extLst>
              <a:ext uri="{FF2B5EF4-FFF2-40B4-BE49-F238E27FC236}">
                <a16:creationId xmlns:a16="http://schemas.microsoft.com/office/drawing/2014/main" id="{8381BE5A-9FBB-2E68-87FE-FED7BA57361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405135" y="4586980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45" name="Text Placeholder 6">
            <a:extLst>
              <a:ext uri="{FF2B5EF4-FFF2-40B4-BE49-F238E27FC236}">
                <a16:creationId xmlns:a16="http://schemas.microsoft.com/office/drawing/2014/main" id="{CFF31CCF-6DB1-10D1-0BD3-42E8FCD57A7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405135" y="4133046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1B243F62-23CC-8C56-C0FD-95525ABE0B01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7972066" y="3997335"/>
            <a:ext cx="3375950" cy="1828112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48" name="Text Placeholder 13">
            <a:extLst>
              <a:ext uri="{FF2B5EF4-FFF2-40B4-BE49-F238E27FC236}">
                <a16:creationId xmlns:a16="http://schemas.microsoft.com/office/drawing/2014/main" id="{D02759C4-725E-7036-6521-C7712053F6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972068" y="4586980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49" name="Text Placeholder 6">
            <a:extLst>
              <a:ext uri="{FF2B5EF4-FFF2-40B4-BE49-F238E27FC236}">
                <a16:creationId xmlns:a16="http://schemas.microsoft.com/office/drawing/2014/main" id="{0246A206-0DB9-7F30-B62A-3376EB93B012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972068" y="4133046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60339005-7143-2614-F5F1-3CF91126F92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9453EEEE-B49D-98BA-59D3-27D8998BC51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18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x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681" y="2688642"/>
            <a:ext cx="2303307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6DE5DC3-EA5D-F74B-8834-2FA8FA8B8E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3999FA-B0B8-5D49-B961-E4767AC72815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63CCDADA-03E2-5647-8C25-380CE351B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09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6402327-57CD-7D48-8FA9-07D2E5510A91}"/>
              </a:ext>
            </a:extLst>
          </p:cNvPr>
          <p:cNvSpPr/>
          <p:nvPr/>
        </p:nvSpPr>
        <p:spPr>
          <a:xfrm>
            <a:off x="0" y="0"/>
            <a:ext cx="3416300" cy="668831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285E83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21743" y="353551"/>
            <a:ext cx="7899400" cy="364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aseline="0"/>
            </a:lvl1pPr>
          </a:lstStyle>
          <a:p>
            <a:r>
              <a:rPr lang="en-US" dirty="0"/>
              <a:t>Insert bio header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314481E-F321-D44F-A2A0-54BA1EE118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21743" y="1343025"/>
            <a:ext cx="7899400" cy="4837531"/>
          </a:xfrm>
        </p:spPr>
        <p:txBody>
          <a:bodyPr>
            <a:normAutofit/>
          </a:bodyPr>
          <a:lstStyle>
            <a:lvl1pPr marL="0" indent="0">
              <a:buNone/>
              <a:defRPr sz="13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Insert bio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55BFBA66-4F42-2AC7-188C-7FAB3F40D3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5E3CFB7-CD3C-C180-9ACF-C75137A9A4F9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CD1952F1-997E-FC26-07E8-BD42FBF8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157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6402327-57CD-7D48-8FA9-07D2E5510A91}"/>
              </a:ext>
            </a:extLst>
          </p:cNvPr>
          <p:cNvSpPr/>
          <p:nvPr/>
        </p:nvSpPr>
        <p:spPr>
          <a:xfrm>
            <a:off x="0" y="0"/>
            <a:ext cx="3437681" cy="6690167"/>
          </a:xfrm>
          <a:prstGeom prst="rect">
            <a:avLst/>
          </a:prstGeom>
          <a:solidFill>
            <a:srgbClr val="285E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285E83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21743" y="353551"/>
            <a:ext cx="7899400" cy="364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aseline="0"/>
            </a:lvl1pPr>
          </a:lstStyle>
          <a:p>
            <a:r>
              <a:rPr lang="en-US" dirty="0"/>
              <a:t>Insert bio header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314481E-F321-D44F-A2A0-54BA1EE118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21743" y="1216025"/>
            <a:ext cx="7899400" cy="4837531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Insert bio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9892097C-DD72-05A6-A0A0-CF35150514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EC324BB-CF4D-6970-7329-816A1BE21F98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BFF71E46-26A9-6AE9-5C93-84A3294F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383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(Dark)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066FB-7A05-C840-B947-1A2CC7EC5D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882658"/>
            <a:ext cx="10515600" cy="3198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Use this slide if you have a quote or stat to highlight. Quotations are commonly used to inspire, focus the reader’s attention or invoke philosophical thoughts.</a:t>
            </a:r>
          </a:p>
        </p:txBody>
      </p:sp>
      <p:sp>
        <p:nvSpPr>
          <p:cNvPr id="3" name="Google Shape;79;p16">
            <a:extLst>
              <a:ext uri="{FF2B5EF4-FFF2-40B4-BE49-F238E27FC236}">
                <a16:creationId xmlns:a16="http://schemas.microsoft.com/office/drawing/2014/main" id="{ADA8E10B-B556-AB40-90D2-5D37633E3930}"/>
              </a:ext>
            </a:extLst>
          </p:cNvPr>
          <p:cNvSpPr txBox="1"/>
          <p:nvPr/>
        </p:nvSpPr>
        <p:spPr>
          <a:xfrm>
            <a:off x="4877511" y="493966"/>
            <a:ext cx="2436979" cy="2629749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>
            <a:lvl1pPr marL="457178" lvl="0" indent="-431778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▪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55" lvl="1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532" lvl="2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09" lvl="3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5886" lvl="4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064" lvl="5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240" lvl="6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418" lvl="7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595" lvl="8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400" baseline="0">
                <a:solidFill>
                  <a:schemeClr val="tx1"/>
                </a:solidFill>
                <a:latin typeface="Georgia" panose="02040502050405020303" pitchFamily="18" charset="0"/>
              </a:rPr>
              <a:t>“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7BE72D-F35F-AF4B-9BB0-D4BE8A61A01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5232400"/>
            <a:ext cx="10579100" cy="798513"/>
          </a:xfrm>
        </p:spPr>
        <p:txBody>
          <a:bodyPr>
            <a:normAutofit/>
          </a:bodyPr>
          <a:lstStyle>
            <a:lvl1pPr marL="0" indent="0">
              <a:buNone/>
              <a:defRPr sz="2500" b="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- FIRST NAME LAST NAME, Title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62954A-E35A-8244-9531-1512EDF85B8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EAF73ED-E881-5248-BF96-E41CADA4D7E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-1"/>
          <a:stretch>
            <a:fillRect/>
          </a:stretch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85E616A1-CE50-6650-973F-16969B7FEE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89302F-380B-E505-F81E-865EA72A390E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6CD65269-D0E7-FB34-EB97-3DDA3BED2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21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(Light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066FB-7A05-C840-B947-1A2CC7EC5D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882658"/>
            <a:ext cx="10515600" cy="3198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Use this slide if you have a quote or stat to highlight. Quotations are commonly used to inspire, focus the reader’s attention or invoke philosophical thoughts.</a:t>
            </a:r>
          </a:p>
        </p:txBody>
      </p:sp>
      <p:sp>
        <p:nvSpPr>
          <p:cNvPr id="3" name="Google Shape;79;p16">
            <a:extLst>
              <a:ext uri="{FF2B5EF4-FFF2-40B4-BE49-F238E27FC236}">
                <a16:creationId xmlns:a16="http://schemas.microsoft.com/office/drawing/2014/main" id="{ADA8E10B-B556-AB40-90D2-5D37633E3930}"/>
              </a:ext>
            </a:extLst>
          </p:cNvPr>
          <p:cNvSpPr txBox="1"/>
          <p:nvPr/>
        </p:nvSpPr>
        <p:spPr>
          <a:xfrm>
            <a:off x="4877511" y="493966"/>
            <a:ext cx="2436979" cy="2629749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>
            <a:lvl1pPr marL="457178" lvl="0" indent="-431778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▪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55" lvl="1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532" lvl="2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09" lvl="3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5886" lvl="4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064" lvl="5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240" lvl="6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418" lvl="7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595" lvl="8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400" baseline="0">
                <a:solidFill>
                  <a:srgbClr val="607B8A"/>
                </a:solidFill>
                <a:latin typeface="Georgia" panose="02040502050405020303" pitchFamily="18" charset="0"/>
              </a:rPr>
              <a:t>“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7E7DCD3F-5AB2-3243-84C6-D5BFEF9F46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5232400"/>
            <a:ext cx="10579100" cy="798513"/>
          </a:xfrm>
        </p:spPr>
        <p:txBody>
          <a:bodyPr>
            <a:normAutofit/>
          </a:bodyPr>
          <a:lstStyle>
            <a:lvl1pPr marL="0" indent="0">
              <a:buNone/>
              <a:defRPr sz="2500" b="0" cap="none" baseline="0">
                <a:solidFill>
                  <a:srgbClr val="607B8A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- FIRST NAME LAST NAME, Title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B767252-A919-D870-7871-37B9B2A13A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2BFC7C7-149B-3FE6-57D6-0F479451A3F5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95A7A238-7AA5-6EC6-B898-2042C337F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0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Thank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A0A60DE-7BA9-7241-A177-76EB5D897B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09764"/>
            <a:ext cx="10515600" cy="33572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800" b="1" i="1" cap="none" baseline="0"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Any Questions?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6EA5B244-457D-7249-BC13-E6D2270C929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501792"/>
            <a:ext cx="10515600" cy="133227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cap="none" baseline="0"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You can find me at:</a:t>
            </a:r>
          </a:p>
          <a:p>
            <a:pPr lvl="0"/>
            <a:r>
              <a:rPr lang="en-US"/>
              <a:t>Email address</a:t>
            </a:r>
          </a:p>
          <a:p>
            <a:pPr lvl="0"/>
            <a:r>
              <a:rPr lang="en-US"/>
              <a:t>Phone number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9D77110D-4177-4142-E0A3-2939C5C361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166052-06DF-FB01-1D7B-F3148D9A6B29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47ECF9A1-DF5E-7D88-84FB-662F9869E4B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032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ppendix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06A86-7F2B-B643-B574-F0B3E7626D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9042" y="2258093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800" b="1" i="1"/>
            </a:lvl1pPr>
          </a:lstStyle>
          <a:p>
            <a:r>
              <a:rPr lang="en-US"/>
              <a:t>Appendix I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A4EBA44-1642-6C43-A43D-6280C2877D32}"/>
              </a:ext>
            </a:extLst>
          </p:cNvPr>
          <p:cNvCxnSpPr/>
          <p:nvPr/>
        </p:nvCxnSpPr>
        <p:spPr>
          <a:xfrm>
            <a:off x="1159042" y="3605979"/>
            <a:ext cx="1167864" cy="0"/>
          </a:xfrm>
          <a:prstGeom prst="line">
            <a:avLst/>
          </a:prstGeom>
          <a:ln w="19050">
            <a:solidFill>
              <a:srgbClr val="DF81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1BB79CE1-0537-1845-8EF8-C4215EF509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58875" y="3898148"/>
            <a:ext cx="10515600" cy="1330325"/>
          </a:xfrm>
        </p:spPr>
        <p:txBody>
          <a:bodyPr>
            <a:normAutofit/>
          </a:bodyPr>
          <a:lstStyle>
            <a:lvl1pPr marL="0" indent="0">
              <a:buNone/>
              <a:defRPr sz="2800" cap="none" baseline="0"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Extra charts for visualizing data</a:t>
            </a:r>
          </a:p>
        </p:txBody>
      </p:sp>
    </p:spTree>
    <p:extLst>
      <p:ext uri="{BB962C8B-B14F-4D97-AF65-F5344CB8AC3E}">
        <p14:creationId xmlns:p14="http://schemas.microsoft.com/office/powerpoint/2010/main" val="10379541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tist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2C3FD-467C-C54C-8D00-DA8645C749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5764" y="1769268"/>
            <a:ext cx="5410199" cy="33194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12800" baseline="0">
                <a:latin typeface="Franklin Gothic Medium" panose="020B0603020102020204" pitchFamily="34" charset="0"/>
              </a:defRPr>
            </a:lvl1pPr>
          </a:lstStyle>
          <a:p>
            <a:r>
              <a:rPr lang="en-US"/>
              <a:t>$18</a:t>
            </a:r>
            <a:br>
              <a:rPr lang="en-US"/>
            </a:br>
            <a:r>
              <a:rPr lang="en-US"/>
              <a:t>Billion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508FC29-1C4C-B545-B804-3BD26B73F9E3}"/>
              </a:ext>
            </a:extLst>
          </p:cNvPr>
          <p:cNvCxnSpPr/>
          <p:nvPr/>
        </p:nvCxnSpPr>
        <p:spPr>
          <a:xfrm flipV="1">
            <a:off x="6102566" y="1504878"/>
            <a:ext cx="0" cy="3848241"/>
          </a:xfrm>
          <a:prstGeom prst="line">
            <a:avLst/>
          </a:prstGeom>
          <a:ln w="25400">
            <a:solidFill>
              <a:srgbClr val="DF81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8569720-4AC7-F24F-8985-12E70500B8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09170" y="1769268"/>
            <a:ext cx="4235450" cy="3319463"/>
          </a:xfrm>
        </p:spPr>
        <p:txBody>
          <a:bodyPr anchor="ctr">
            <a:normAutofit/>
          </a:bodyPr>
          <a:lstStyle>
            <a:lvl1pPr marL="0" indent="0" algn="l">
              <a:buNone/>
              <a:defRPr sz="3700" cap="none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Present one stat. Use this box to describe the stat.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1C8D230E-292D-BBB2-D0AA-B40CA7C7E8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2C3E69D-96A9-9040-11D2-FFBA9ABFC796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6990C418-E498-8697-51FC-F866F1385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426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tistic 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A118A1D-12BD-6E41-89A6-22A32820AD3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2700" y="12700"/>
            <a:ext cx="12166600" cy="6832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059D59-41E5-0042-9FDF-36CD92869699}"/>
              </a:ext>
            </a:extLst>
          </p:cNvPr>
          <p:cNvSpPr/>
          <p:nvPr/>
        </p:nvSpPr>
        <p:spPr>
          <a:xfrm>
            <a:off x="-2" y="-1766"/>
            <a:ext cx="12192001" cy="6847066"/>
          </a:xfrm>
          <a:prstGeom prst="rect">
            <a:avLst/>
          </a:prstGeom>
          <a:solidFill>
            <a:srgbClr val="102744">
              <a:alpha val="5884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89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37CF1F-AB15-B342-B153-797ACD0C308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BA089D70-C2AA-E24D-BE34-C0C46DCAD1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4236" y="1757040"/>
            <a:ext cx="10423525" cy="1924050"/>
          </a:xfrm>
        </p:spPr>
        <p:txBody>
          <a:bodyPr>
            <a:noAutofit/>
          </a:bodyPr>
          <a:lstStyle>
            <a:lvl1pPr marL="0" indent="0" algn="ctr">
              <a:buNone/>
              <a:defRPr sz="150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89,526,124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A4096F5F-770A-D140-A1DA-D18AC311A3F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84236" y="4023422"/>
            <a:ext cx="10423525" cy="681038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Present one stat. Use this box to describe THE stat.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14EF25B-F7DF-8845-99EF-50914395AEE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-1"/>
          <a:stretch>
            <a:fillRect/>
          </a:stretch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3F2EC88C-F10E-D118-BE39-13220CAC13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1A9F04C-C07A-CECC-E2F0-C0F22EE91C9E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4">
            <a:extLst>
              <a:ext uri="{FF2B5EF4-FFF2-40B4-BE49-F238E27FC236}">
                <a16:creationId xmlns:a16="http://schemas.microsoft.com/office/drawing/2014/main" id="{2B326CCC-B3D2-A38E-A45E-FA2FB224A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64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(Imag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nvertebrate&#10;&#10;Description automatically generated">
            <a:extLst>
              <a:ext uri="{FF2B5EF4-FFF2-40B4-BE49-F238E27FC236}">
                <a16:creationId xmlns:a16="http://schemas.microsoft.com/office/drawing/2014/main" id="{EFCA1DB5-2D85-7F45-84F6-3491B28B656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03A7734-136C-7C4E-B1E7-F983C4F0BE69}"/>
              </a:ext>
            </a:extLst>
          </p:cNvPr>
          <p:cNvSpPr/>
          <p:nvPr/>
        </p:nvSpPr>
        <p:spPr>
          <a:xfrm>
            <a:off x="0" y="0"/>
            <a:ext cx="12192000" cy="6845472"/>
          </a:xfrm>
          <a:prstGeom prst="rect">
            <a:avLst/>
          </a:prstGeom>
          <a:solidFill>
            <a:srgbClr val="102744">
              <a:alpha val="5884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89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65828E6-D78D-8843-80C1-8C4E3685AADE}"/>
              </a:ext>
            </a:extLst>
          </p:cNvPr>
          <p:cNvCxnSpPr/>
          <p:nvPr/>
        </p:nvCxnSpPr>
        <p:spPr>
          <a:xfrm>
            <a:off x="5929744" y="4247748"/>
            <a:ext cx="332509" cy="0"/>
          </a:xfrm>
          <a:prstGeom prst="line">
            <a:avLst/>
          </a:prstGeom>
          <a:ln w="19050">
            <a:solidFill>
              <a:srgbClr val="DF81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D03838C-763C-7E40-A57C-7848B6FD4C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22351" y="2984430"/>
            <a:ext cx="5684942" cy="348224"/>
          </a:xfrm>
        </p:spPr>
        <p:txBody>
          <a:bodyPr>
            <a:noAutofit/>
          </a:bodyPr>
          <a:lstStyle>
            <a:lvl1pPr marL="0" indent="0" algn="ctr">
              <a:buNone/>
              <a:defRPr sz="2500" b="1" i="1" cap="none" baseline="0">
                <a:latin typeface="Georgia" panose="02040502050405020303" pitchFamily="18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Insert Tagline Here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5860C1-9384-E341-B7F0-BE54F4A23A6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828267" y="2440535"/>
            <a:ext cx="4535472" cy="244521"/>
          </a:xfrm>
          <a:prstGeom prst="rect">
            <a:avLst/>
          </a:prstGeom>
        </p:spPr>
      </p:pic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63C92F05-86FF-9042-8F8A-9DEA047F3F8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05408" y="3547581"/>
            <a:ext cx="4781183" cy="576821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Title of document here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461CCF1E-6D10-CD44-8C0B-09216E2A81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75134" y="4481160"/>
            <a:ext cx="3641725" cy="348224"/>
          </a:xfrm>
        </p:spPr>
        <p:txBody>
          <a:bodyPr>
            <a:normAutofit/>
          </a:bodyPr>
          <a:lstStyle>
            <a:lvl1pPr marL="0" indent="0" algn="ctr">
              <a:buNone/>
              <a:defRPr sz="1400" cap="none" baseline="0"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Date Here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9328046-A761-7A4A-947A-B843B6B2712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0" y="6709450"/>
            <a:ext cx="12192000" cy="15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238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6402327-57CD-7D48-8FA9-07D2E5510A91}"/>
              </a:ext>
            </a:extLst>
          </p:cNvPr>
          <p:cNvSpPr/>
          <p:nvPr/>
        </p:nvSpPr>
        <p:spPr>
          <a:xfrm>
            <a:off x="0" y="0"/>
            <a:ext cx="4155311" cy="6713405"/>
          </a:xfrm>
          <a:prstGeom prst="rect">
            <a:avLst/>
          </a:prstGeom>
          <a:solidFill>
            <a:srgbClr val="285E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285E83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862" y="2947690"/>
            <a:ext cx="3643585" cy="81802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Use table to</a:t>
            </a:r>
            <a:br>
              <a:rPr lang="en-US"/>
            </a:br>
            <a:r>
              <a:rPr lang="en-US"/>
              <a:t>compare data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0ABB4C-02EF-A648-AD95-5665B98AC9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73FCE21-F1D8-3704-54F4-44835EFDA7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C382936-2C8B-C161-CBD9-F22E1ED389A5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B558C9C6-4F5D-7C4E-8BCC-C66998B5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820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plit Screen (Dar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D3211F0-E318-7641-8A1D-AB5ACB73B7C2}"/>
              </a:ext>
            </a:extLst>
          </p:cNvPr>
          <p:cNvSpPr/>
          <p:nvPr/>
        </p:nvSpPr>
        <p:spPr>
          <a:xfrm>
            <a:off x="6497256" y="0"/>
            <a:ext cx="5694744" cy="6688667"/>
          </a:xfrm>
          <a:prstGeom prst="rect">
            <a:avLst/>
          </a:prstGeom>
          <a:solidFill>
            <a:srgbClr val="102744"/>
          </a:solidFill>
          <a:ln>
            <a:solidFill>
              <a:srgbClr val="1027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0438" y="2485808"/>
            <a:ext cx="4119563" cy="619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Instructions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B2BE08F-06E4-F845-B665-C75CD66711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10438" y="3429000"/>
            <a:ext cx="3933825" cy="1307644"/>
          </a:xfrm>
        </p:spPr>
        <p:txBody>
          <a:bodyPr/>
          <a:lstStyle>
            <a:lvl1pPr marL="0" indent="0">
              <a:buFontTx/>
              <a:buNone/>
              <a:defRPr cap="none" baseline="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 complex idea can be conveyed with a grouping of images, making it possible to absorb large amounts of data quickly. Use this grid layout to neatly organize you images.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3251" y="3214140"/>
            <a:ext cx="339425" cy="678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A9293F-22FC-D341-8BEA-56FD7FA61DC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95200" y="6438013"/>
            <a:ext cx="1858139" cy="10341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0C3A9E6-5A38-0546-8083-B5709A23E28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-1"/>
          <a:stretch>
            <a:fillRect/>
          </a:stretch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A3C1BB5C-C264-8430-E8A9-A7DC842DC2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E9F52D1-9188-BB67-2765-75D2CD6717C9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23259E8A-5AEC-B1EE-2C0C-D7AB8F67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948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Gri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875" y="2464039"/>
            <a:ext cx="4119563" cy="619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Instructions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B2BE08F-06E4-F845-B665-C75CD66711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3875" y="3407231"/>
            <a:ext cx="3933825" cy="1307644"/>
          </a:xfrm>
        </p:spPr>
        <p:txBody>
          <a:bodyPr/>
          <a:lstStyle>
            <a:lvl1pPr marL="0" indent="0">
              <a:buFontTx/>
              <a:buNone/>
              <a:defRPr cap="none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 complex idea can be conveyed with a grouping of images, making it possible to absorb large amounts of data quickly. Use this grid layout to neatly organize your images.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3538" y="3192371"/>
            <a:ext cx="339425" cy="67885"/>
          </a:xfrm>
          <a:prstGeom prst="rect">
            <a:avLst/>
          </a:prstGeom>
        </p:spPr>
      </p:pic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4F36E5D-57F5-5BCE-7C0F-09C3272B040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A7FDDE-A597-DD32-8033-4D2F2C3AE6AC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4F3D7D60-F5A0-DF98-263C-31C8DF1D7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80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875" y="2464039"/>
            <a:ext cx="4119563" cy="619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Instructions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B2BE08F-06E4-F845-B665-C75CD66711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3875" y="3407231"/>
            <a:ext cx="3933825" cy="1307644"/>
          </a:xfrm>
        </p:spPr>
        <p:txBody>
          <a:bodyPr/>
          <a:lstStyle>
            <a:lvl1pPr marL="0" indent="0">
              <a:buFontTx/>
              <a:buNone/>
              <a:defRPr cap="none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 complex idea can be conveyed with just a single still image making it possible to absorb large amounts of data quickly.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6688" y="3192371"/>
            <a:ext cx="339425" cy="67885"/>
          </a:xfrm>
          <a:prstGeom prst="rect">
            <a:avLst/>
          </a:prstGeom>
        </p:spPr>
      </p:pic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3F180286-3759-4829-55E0-F280722F7D6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949254" y="311354"/>
            <a:ext cx="2870200" cy="28321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7B9EDC70-1374-3D69-EC5E-D3448E1603C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050582" y="311354"/>
            <a:ext cx="2870200" cy="28321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FDBDA07A-22AE-1C1A-588C-D584A61D728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949254" y="3418420"/>
            <a:ext cx="2870200" cy="28321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B44A04E-05A7-CCE1-E2B3-636DC16FEC0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050582" y="3418420"/>
            <a:ext cx="2870200" cy="28321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73F3BBAC-48A9-2567-0311-698602A689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A1A45F8-21E4-EE68-4FC8-BE4958C3AB36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C96E9855-0D2D-FA27-6534-A735923A9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85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ingle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875" y="2464039"/>
            <a:ext cx="4119563" cy="619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B2BE08F-06E4-F845-B665-C75CD66711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3875" y="3407231"/>
            <a:ext cx="3933825" cy="1307644"/>
          </a:xfrm>
        </p:spPr>
        <p:txBody>
          <a:bodyPr/>
          <a:lstStyle>
            <a:lvl1pPr marL="0" indent="0">
              <a:buFontTx/>
              <a:buNone/>
              <a:defRPr cap="none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A complex idea can be conveyed with just a single still image making it possible to absorb large amounts of data quickly.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688" y="3192371"/>
            <a:ext cx="339425" cy="67885"/>
          </a:xfrm>
          <a:prstGeom prst="rect">
            <a:avLst/>
          </a:prstGeom>
        </p:spPr>
      </p:pic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95E4287C-D63E-EB4A-8D7F-962270FBF5E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59116" y="-1"/>
            <a:ext cx="6432884" cy="670031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8D07DC6-21E9-E84A-902C-FD4314ACDD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DADC53-1647-684A-8F5E-718AB43E8595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60D9319D-5F44-4F45-8E2C-F0EAEF177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66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Full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3780307-6C28-D041-92F2-30CF2BCF5D9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12192000" cy="6858000"/>
          </a:xfrm>
          <a:solidFill>
            <a:schemeClr val="tx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6C36C-998D-D945-88F2-88323084AA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4331" y="546644"/>
            <a:ext cx="10515600" cy="67882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Want a big impact?</a:t>
            </a:r>
          </a:p>
        </p:txBody>
      </p:sp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CFFE99DC-E8AC-A54E-80A1-291936879E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4331" y="1257366"/>
            <a:ext cx="10423525" cy="681038"/>
          </a:xfrm>
        </p:spPr>
        <p:txBody>
          <a:bodyPr>
            <a:noAutofit/>
          </a:bodyPr>
          <a:lstStyle>
            <a:lvl1pPr marL="0" indent="0" algn="l">
              <a:buNone/>
              <a:defRPr sz="2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USE BIG IMAGE HERE.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F01FC3B8-5585-6C4B-960F-440EF3914FA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E1816B-64CF-5C4D-A132-BBDFDC6F4909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D8BC086-A861-9B41-A229-02348851A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054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6C36C-998D-D945-88F2-88323084AA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4331" y="546644"/>
            <a:ext cx="10515600" cy="678823"/>
          </a:xfrm>
          <a:prstGeom prst="rect">
            <a:avLst/>
          </a:prstGeom>
        </p:spPr>
        <p:txBody>
          <a:bodyPr/>
          <a:lstStyle/>
          <a:p>
            <a:r>
              <a:rPr lang="en-US"/>
              <a:t>Want a big impact?</a:t>
            </a:r>
          </a:p>
        </p:txBody>
      </p:sp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CFFE99DC-E8AC-A54E-80A1-291936879E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4331" y="1257366"/>
            <a:ext cx="10423525" cy="681038"/>
          </a:xfrm>
        </p:spPr>
        <p:txBody>
          <a:bodyPr>
            <a:normAutofit/>
          </a:bodyPr>
          <a:lstStyle>
            <a:lvl1pPr marL="0" indent="0" algn="l">
              <a:buNone/>
              <a:defRPr sz="2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USE BIG IMAGE HERE.</a:t>
            </a:r>
          </a:p>
        </p:txBody>
      </p:sp>
    </p:spTree>
    <p:extLst>
      <p:ext uri="{BB962C8B-B14F-4D97-AF65-F5344CB8AC3E}">
        <p14:creationId xmlns:p14="http://schemas.microsoft.com/office/powerpoint/2010/main" val="26254139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sktop Mocku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875" y="2464039"/>
            <a:ext cx="4119563" cy="619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Desktop project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B2BE08F-06E4-F845-B665-C75CD66711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3875" y="3407231"/>
            <a:ext cx="3933825" cy="1037030"/>
          </a:xfrm>
        </p:spPr>
        <p:txBody>
          <a:bodyPr/>
          <a:lstStyle>
            <a:lvl1pPr marL="0" indent="0">
              <a:buFontTx/>
              <a:buNone/>
              <a:defRPr cap="none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If we are showing something that the reader will access on a computer, take a screenshot and put it in the “screen” to the right.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3538" y="3192371"/>
            <a:ext cx="339425" cy="67885"/>
          </a:xfrm>
          <a:prstGeom prst="rect">
            <a:avLst/>
          </a:prstGeom>
        </p:spPr>
      </p:pic>
      <p:grpSp>
        <p:nvGrpSpPr>
          <p:cNvPr id="6" name="Google Shape;289;p33">
            <a:extLst>
              <a:ext uri="{FF2B5EF4-FFF2-40B4-BE49-F238E27FC236}">
                <a16:creationId xmlns:a16="http://schemas.microsoft.com/office/drawing/2014/main" id="{3B982259-03C3-E544-9AE0-913B84EC0E0F}"/>
              </a:ext>
            </a:extLst>
          </p:cNvPr>
          <p:cNvGrpSpPr/>
          <p:nvPr/>
        </p:nvGrpSpPr>
        <p:grpSpPr>
          <a:xfrm>
            <a:off x="5376439" y="1551050"/>
            <a:ext cx="6410616" cy="3755903"/>
            <a:chOff x="1177450" y="241631"/>
            <a:chExt cx="6173152" cy="3616776"/>
          </a:xfrm>
        </p:grpSpPr>
        <p:sp>
          <p:nvSpPr>
            <p:cNvPr id="8" name="Google Shape;290;p33">
              <a:extLst>
                <a:ext uri="{FF2B5EF4-FFF2-40B4-BE49-F238E27FC236}">
                  <a16:creationId xmlns:a16="http://schemas.microsoft.com/office/drawing/2014/main" id="{C4976FD4-3F72-C943-A44E-B29CFB9DB36E}"/>
                </a:ext>
              </a:extLst>
            </p:cNvPr>
            <p:cNvSpPr/>
            <p:nvPr/>
          </p:nvSpPr>
          <p:spPr>
            <a:xfrm>
              <a:off x="1682275" y="241631"/>
              <a:ext cx="5161606" cy="3454973"/>
            </a:xfrm>
            <a:custGeom>
              <a:avLst/>
              <a:gdLst/>
              <a:ahLst/>
              <a:cxnLst/>
              <a:rect l="l" t="t" r="r" b="b"/>
              <a:pathLst>
                <a:path w="5161606" h="3454973" extrusionOk="0">
                  <a:moveTo>
                    <a:pt x="4992053" y="0"/>
                  </a:moveTo>
                  <a:lnTo>
                    <a:pt x="170498" y="0"/>
                  </a:lnTo>
                  <a:cubicBezTo>
                    <a:pt x="76200" y="0"/>
                    <a:pt x="0" y="76143"/>
                    <a:pt x="0" y="170369"/>
                  </a:cubicBezTo>
                  <a:lnTo>
                    <a:pt x="0" y="3396915"/>
                  </a:lnTo>
                  <a:cubicBezTo>
                    <a:pt x="0" y="3429275"/>
                    <a:pt x="26670" y="3454973"/>
                    <a:pt x="58102" y="3454973"/>
                  </a:cubicBezTo>
                  <a:lnTo>
                    <a:pt x="5103495" y="3454973"/>
                  </a:lnTo>
                  <a:cubicBezTo>
                    <a:pt x="5135880" y="3454973"/>
                    <a:pt x="5161598" y="3428324"/>
                    <a:pt x="5161598" y="3396915"/>
                  </a:cubicBezTo>
                  <a:lnTo>
                    <a:pt x="5161598" y="170369"/>
                  </a:lnTo>
                  <a:cubicBezTo>
                    <a:pt x="5162550" y="76143"/>
                    <a:pt x="5086350" y="0"/>
                    <a:pt x="4992053" y="0"/>
                  </a:cubicBezTo>
                  <a:close/>
                  <a:moveTo>
                    <a:pt x="4981575" y="3245581"/>
                  </a:moveTo>
                  <a:lnTo>
                    <a:pt x="190500" y="3245581"/>
                  </a:lnTo>
                  <a:lnTo>
                    <a:pt x="190500" y="199874"/>
                  </a:lnTo>
                  <a:lnTo>
                    <a:pt x="4981575" y="199874"/>
                  </a:lnTo>
                  <a:lnTo>
                    <a:pt x="4981575" y="324558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endPara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291;p33">
              <a:extLst>
                <a:ext uri="{FF2B5EF4-FFF2-40B4-BE49-F238E27FC236}">
                  <a16:creationId xmlns:a16="http://schemas.microsoft.com/office/drawing/2014/main" id="{DF1F337F-924C-9941-82BC-C16CC3327021}"/>
                </a:ext>
              </a:extLst>
            </p:cNvPr>
            <p:cNvSpPr/>
            <p:nvPr/>
          </p:nvSpPr>
          <p:spPr>
            <a:xfrm>
              <a:off x="1177450" y="3763229"/>
              <a:ext cx="6173152" cy="95178"/>
            </a:xfrm>
            <a:custGeom>
              <a:avLst/>
              <a:gdLst/>
              <a:ahLst/>
              <a:cxnLst/>
              <a:rect l="l" t="t" r="r" b="b"/>
              <a:pathLst>
                <a:path w="6173152" h="95178" extrusionOk="0">
                  <a:moveTo>
                    <a:pt x="0" y="0"/>
                  </a:moveTo>
                  <a:cubicBezTo>
                    <a:pt x="0" y="0"/>
                    <a:pt x="129540" y="95178"/>
                    <a:pt x="450533" y="95178"/>
                  </a:cubicBezTo>
                  <a:lnTo>
                    <a:pt x="5817870" y="95178"/>
                  </a:lnTo>
                  <a:cubicBezTo>
                    <a:pt x="5948363" y="95178"/>
                    <a:pt x="6173153" y="0"/>
                    <a:pt x="617315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endPara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292;p33">
              <a:extLst>
                <a:ext uri="{FF2B5EF4-FFF2-40B4-BE49-F238E27FC236}">
                  <a16:creationId xmlns:a16="http://schemas.microsoft.com/office/drawing/2014/main" id="{ED36FD34-E568-9E42-9C4C-553BC3C92023}"/>
                </a:ext>
              </a:extLst>
            </p:cNvPr>
            <p:cNvSpPr/>
            <p:nvPr/>
          </p:nvSpPr>
          <p:spPr>
            <a:xfrm>
              <a:off x="1177450" y="3687086"/>
              <a:ext cx="6172200" cy="76142"/>
            </a:xfrm>
            <a:custGeom>
              <a:avLst/>
              <a:gdLst/>
              <a:ahLst/>
              <a:cxnLst/>
              <a:rect l="l" t="t" r="r" b="b"/>
              <a:pathLst>
                <a:path w="6172200" h="76142" extrusionOk="0">
                  <a:moveTo>
                    <a:pt x="0" y="76143"/>
                  </a:moveTo>
                  <a:lnTo>
                    <a:pt x="6172200" y="76143"/>
                  </a:lnTo>
                  <a:lnTo>
                    <a:pt x="61722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endPara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293;p33">
              <a:extLst>
                <a:ext uri="{FF2B5EF4-FFF2-40B4-BE49-F238E27FC236}">
                  <a16:creationId xmlns:a16="http://schemas.microsoft.com/office/drawing/2014/main" id="{68616F38-D878-E64D-9B87-B5139B985765}"/>
                </a:ext>
              </a:extLst>
            </p:cNvPr>
            <p:cNvSpPr/>
            <p:nvPr/>
          </p:nvSpPr>
          <p:spPr>
            <a:xfrm>
              <a:off x="3806350" y="3687086"/>
              <a:ext cx="903922" cy="47589"/>
            </a:xfrm>
            <a:custGeom>
              <a:avLst/>
              <a:gdLst/>
              <a:ahLst/>
              <a:cxnLst/>
              <a:rect l="l" t="t" r="r" b="b"/>
              <a:pathLst>
                <a:path w="903922" h="47589" extrusionOk="0">
                  <a:moveTo>
                    <a:pt x="0" y="0"/>
                  </a:moveTo>
                  <a:cubicBezTo>
                    <a:pt x="0" y="0"/>
                    <a:pt x="26670" y="47589"/>
                    <a:pt x="53340" y="47589"/>
                  </a:cubicBezTo>
                  <a:lnTo>
                    <a:pt x="850582" y="47589"/>
                  </a:lnTo>
                  <a:cubicBezTo>
                    <a:pt x="877253" y="47589"/>
                    <a:pt x="903922" y="0"/>
                    <a:pt x="90392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endPara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43DE9B66-CD27-7454-5091-4EEF080534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7BB240D-045D-2FB7-EAC1-75B9CB32B88D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C6F0FDDD-31C0-9503-41D0-8596762BC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545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obile Mocku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875" y="2464039"/>
            <a:ext cx="4119563" cy="619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Mobile project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B2BE08F-06E4-F845-B665-C75CD66711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3875" y="3407231"/>
            <a:ext cx="3933825" cy="1037030"/>
          </a:xfrm>
        </p:spPr>
        <p:txBody>
          <a:bodyPr/>
          <a:lstStyle>
            <a:lvl1pPr marL="0" indent="0">
              <a:buFontTx/>
              <a:buNone/>
              <a:defRPr cap="none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Same as the desktop project from the prior slide, if it will be used on a mobile device, show how it looks “in real life.”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3538" y="3192371"/>
            <a:ext cx="339425" cy="67885"/>
          </a:xfrm>
          <a:prstGeom prst="rect">
            <a:avLst/>
          </a:prstGeom>
        </p:spPr>
      </p:pic>
      <p:grpSp>
        <p:nvGrpSpPr>
          <p:cNvPr id="13" name="Google Shape;266;p31">
            <a:extLst>
              <a:ext uri="{FF2B5EF4-FFF2-40B4-BE49-F238E27FC236}">
                <a16:creationId xmlns:a16="http://schemas.microsoft.com/office/drawing/2014/main" id="{182CE787-6773-2045-BD38-FE227C7F2A14}"/>
              </a:ext>
            </a:extLst>
          </p:cNvPr>
          <p:cNvGrpSpPr/>
          <p:nvPr/>
        </p:nvGrpSpPr>
        <p:grpSpPr>
          <a:xfrm>
            <a:off x="7374884" y="715572"/>
            <a:ext cx="2429837" cy="5039965"/>
            <a:chOff x="5353200" y="373572"/>
            <a:chExt cx="2119546" cy="4396359"/>
          </a:xfrm>
        </p:grpSpPr>
        <p:sp>
          <p:nvSpPr>
            <p:cNvPr id="14" name="Google Shape;267;p31">
              <a:extLst>
                <a:ext uri="{FF2B5EF4-FFF2-40B4-BE49-F238E27FC236}">
                  <a16:creationId xmlns:a16="http://schemas.microsoft.com/office/drawing/2014/main" id="{CFDCD8B9-392D-244C-ABAD-4181784BDC4B}"/>
                </a:ext>
              </a:extLst>
            </p:cNvPr>
            <p:cNvSpPr/>
            <p:nvPr/>
          </p:nvSpPr>
          <p:spPr>
            <a:xfrm>
              <a:off x="5353200" y="373572"/>
              <a:ext cx="2119546" cy="4396359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200"/>
            </a:p>
          </p:txBody>
        </p:sp>
        <p:sp>
          <p:nvSpPr>
            <p:cNvPr id="16" name="Google Shape;268;p31">
              <a:extLst>
                <a:ext uri="{FF2B5EF4-FFF2-40B4-BE49-F238E27FC236}">
                  <a16:creationId xmlns:a16="http://schemas.microsoft.com/office/drawing/2014/main" id="{37675C0F-5750-8A45-A16B-F3335993EBE1}"/>
                </a:ext>
              </a:extLst>
            </p:cNvPr>
            <p:cNvSpPr/>
            <p:nvPr/>
          </p:nvSpPr>
          <p:spPr>
            <a:xfrm>
              <a:off x="6200687" y="4493184"/>
              <a:ext cx="422999" cy="150972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200"/>
            </a:p>
          </p:txBody>
        </p:sp>
        <p:sp>
          <p:nvSpPr>
            <p:cNvPr id="17" name="Google Shape;269;p31">
              <a:extLst>
                <a:ext uri="{FF2B5EF4-FFF2-40B4-BE49-F238E27FC236}">
                  <a16:creationId xmlns:a16="http://schemas.microsoft.com/office/drawing/2014/main" id="{6B4AD2D7-4600-CF41-808B-4EF47187C8DF}"/>
                </a:ext>
              </a:extLst>
            </p:cNvPr>
            <p:cNvSpPr/>
            <p:nvPr/>
          </p:nvSpPr>
          <p:spPr>
            <a:xfrm>
              <a:off x="5739987" y="529223"/>
              <a:ext cx="83354" cy="83354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200"/>
            </a:p>
          </p:txBody>
        </p:sp>
        <p:sp>
          <p:nvSpPr>
            <p:cNvPr id="18" name="Google Shape;270;p31">
              <a:extLst>
                <a:ext uri="{FF2B5EF4-FFF2-40B4-BE49-F238E27FC236}">
                  <a16:creationId xmlns:a16="http://schemas.microsoft.com/office/drawing/2014/main" id="{FF0086D0-9CAF-A34B-995E-BA4879F96F5C}"/>
                </a:ext>
              </a:extLst>
            </p:cNvPr>
            <p:cNvSpPr/>
            <p:nvPr/>
          </p:nvSpPr>
          <p:spPr>
            <a:xfrm>
              <a:off x="6208555" y="538664"/>
              <a:ext cx="408837" cy="64493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200"/>
            </a:p>
          </p:txBody>
        </p:sp>
      </p:grp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DC965BC3-6729-AF8B-6F1C-0F01465A665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7798AE2-D372-C6BF-C532-0D6F37E055BA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4">
            <a:extLst>
              <a:ext uri="{FF2B5EF4-FFF2-40B4-BE49-F238E27FC236}">
                <a16:creationId xmlns:a16="http://schemas.microsoft.com/office/drawing/2014/main" id="{94F50B6B-CA9B-1FD4-CB4F-2344DC6A3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34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875" y="2464039"/>
            <a:ext cx="4119563" cy="619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Divider page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3538" y="3192371"/>
            <a:ext cx="339425" cy="67885"/>
          </a:xfrm>
          <a:prstGeom prst="rect">
            <a:avLst/>
          </a:prstGeom>
        </p:spPr>
      </p:pic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75C305A0-B025-B8C1-064A-36A36D86D6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E2B143D-D674-A60F-80D0-920B88B8FC8F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50C74F98-9035-22E3-B43A-A936FC8A1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15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Instructions for use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B2BE08F-06E4-F845-B665-C75CD66711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909764"/>
            <a:ext cx="10515600" cy="2078527"/>
          </a:xfrm>
        </p:spPr>
        <p:txBody>
          <a:bodyPr/>
          <a:lstStyle>
            <a:lvl1pPr marL="0" indent="0">
              <a:buFontTx/>
              <a:buNone/>
              <a:defRPr cap="none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Delete any slides you don’t need (including this one). We tried to imagine the variety of ways you might want to present information, including through charts, graphs, and images.</a:t>
            </a:r>
          </a:p>
          <a:p>
            <a:pPr lvl="0"/>
            <a:r>
              <a:rPr lang="en-US"/>
              <a:t>Replace any words on a slide with your own. Words on slides are there to show you how it could look and to offer instructions/best practices.</a:t>
            </a:r>
          </a:p>
          <a:p>
            <a:pPr lvl="0"/>
            <a:r>
              <a:rPr lang="en-US"/>
              <a:t>Need help? Reach out to to #AllMarketing if you need any assistance with using this template.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C8363E02-0A0C-9AB3-C56A-623F3C9744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964212E-E004-2D5B-155E-80DAB13090C7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637F1615-2BF2-D899-4E65-AAA6735A2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372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94591DF-5E62-1E44-8712-59D612CABB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Instructions for use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2791D65-3287-66EC-F928-B3BBAF5C77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77BD2BE-2BC9-B7C5-C09B-016BF7B51ED8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8553285B-BA2F-4909-6111-282D1200B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86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- Light (No Gradie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94591DF-5E62-1E44-8712-59D612CABB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Instructions for use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C0BC65C-C76A-5C4A-837D-684F0E8538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95200" y="6438013"/>
            <a:ext cx="1858139" cy="103411"/>
          </a:xfrm>
          <a:prstGeom prst="rect">
            <a:avLst/>
          </a:prstGeom>
        </p:spPr>
      </p:pic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1CD9EEB0-81A7-9F30-53AE-342121A40E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6A818C6-DEB6-E6C7-2AEB-1EB696407D88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8E1F73B1-3E5F-15FB-7A91-679358249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66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 Image - Dark (No Gradient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2EC103-3CF9-554D-80A4-0D6A77EED4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F590914-7219-E24C-B441-29E0F001FF5A}"/>
              </a:ext>
            </a:extLst>
          </p:cNvPr>
          <p:cNvSpPr/>
          <p:nvPr/>
        </p:nvSpPr>
        <p:spPr>
          <a:xfrm>
            <a:off x="0" y="0"/>
            <a:ext cx="12192003" cy="6858000"/>
          </a:xfrm>
          <a:prstGeom prst="rect">
            <a:avLst/>
          </a:prstGeom>
          <a:solidFill>
            <a:srgbClr val="102744">
              <a:alpha val="759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2667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94591DF-5E62-1E44-8712-59D612CABB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Instructions for use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E053783-3606-FC47-91BF-6CFEA83BB91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372A7328-1630-3E08-49F6-E394ED68DE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E2222C-2991-DA2E-28EA-570B2E843401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120ADE77-6CDB-C30B-0D1A-93BFA6CEB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95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(Cerulean)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42C403-BD19-AC4F-A9F2-04242C33DD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7638BE7A-5A8F-CA48-A0E2-60DDD4B4A3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Instructions for use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16B05F-1953-7841-8903-E70EB4A235A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-1"/>
          <a:stretch>
            <a:fillRect/>
          </a:stretch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19D48082-C620-8283-06EA-4292A5276F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E9FCA1C-1D60-2888-1E56-23BBDEE31ECA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0A97F180-1F64-1600-AFAA-D4F094A4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25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(Navy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42C403-BD19-AC4F-A9F2-04242C33DD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1B416849-54A5-814B-ABD0-FD268CEEA1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Instructions for use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DE7C59-0877-6549-9342-039B336406E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-1"/>
          <a:stretch>
            <a:fillRect/>
          </a:stretch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5EEAE90D-037B-AEB5-F25B-C11633A7C9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F43B8DB-A9E7-E82C-72B6-D94246B61B24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9CEE6BBB-9896-B580-F3B3-A6EA34D46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887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49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x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This is a recap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05968-C714-524E-8625-FDF59252A10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906652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04FD8CC-CA48-B34F-825C-40782EA1D754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13476" y="1906652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Content 2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AA45525-D37E-8148-8797-6C5C814A6519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8388752" y="1906652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Content 3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CEE29C0-D432-894D-82B2-86B742641FF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38200" y="3980449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Content 4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2E81EE4-DB02-654D-9F19-A8B5D9757BE6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613476" y="3980449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Content 5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D87BAE4-7B11-2445-8372-185E535C983C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8388752" y="3980449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Content 6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81B206AE-BEA5-B945-B1D6-B3E7D9C4D4E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8200" y="2448418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Typically, this slide allows you to offer a short recap of the concepts presented.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8FC891D5-625C-614C-A8FC-17149B1B792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613476" y="2450908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If you have fewer than the 6 concepts here, you can simply delete the box.</a:t>
            </a: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9DBDB3B9-4CC7-BB44-857D-444D920A9C4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77178" y="2450908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If you delete a text box but realize later that you want it,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8450FCD8-87C6-CD45-B6FD-15E9CB27B70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8200" y="4522215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Copy one of the existing text boxes. That way</a:t>
            </a:r>
          </a:p>
        </p:txBody>
      </p:sp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5B056A74-374D-774E-B455-65976569504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01902" y="4522215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You retain the fonts, distance between lines, and other formatting</a:t>
            </a:r>
          </a:p>
        </p:txBody>
      </p:sp>
      <p:sp>
        <p:nvSpPr>
          <p:cNvPr id="31" name="Text Placeholder 13">
            <a:extLst>
              <a:ext uri="{FF2B5EF4-FFF2-40B4-BE49-F238E27FC236}">
                <a16:creationId xmlns:a16="http://schemas.microsoft.com/office/drawing/2014/main" id="{F6B9EAE8-580D-894F-BFBD-FE9B3352069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88752" y="4522215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And if you ever run into trouble, feel free to contact #</a:t>
            </a:r>
            <a:r>
              <a:rPr lang="en-US" dirty="0" err="1"/>
              <a:t>AllMarketing</a:t>
            </a:r>
            <a:endParaRPr lang="en-US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F875F460-E152-A543-9748-60C9F161AE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9832920A-6038-2B4F-9ECA-7D9DC3AE1BB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BE78EEF-945D-F34C-895D-5A9DB4D7CDA2}"/>
              </a:ext>
            </a:extLst>
          </p:cNvPr>
          <p:cNvCxnSpPr>
            <a:cxnSpLocks/>
          </p:cNvCxnSpPr>
          <p:nvPr userDrawn="1"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4">
            <a:extLst>
              <a:ext uri="{FF2B5EF4-FFF2-40B4-BE49-F238E27FC236}">
                <a16:creationId xmlns:a16="http://schemas.microsoft.com/office/drawing/2014/main" id="{4013F880-7854-3043-BF93-CCDB934738F8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F2B58837-F26F-5A4F-ACA9-70C0BCF7EC6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B37CF1F-AB15-B342-B153-797ACD0C308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81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sition (Navy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6444F73-F048-6C43-8B5D-6B1E317E02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3039600"/>
            <a:ext cx="787600" cy="7788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0CD59E4-412A-854C-9C83-076FBD716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9042" y="2158247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800" b="1" i="1"/>
            </a:lvl1pPr>
          </a:lstStyle>
          <a:p>
            <a:r>
              <a:rPr lang="en-US"/>
              <a:t>Transition Headline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FCF909-529F-B24C-A8DF-2300EDFD44B2}"/>
              </a:ext>
            </a:extLst>
          </p:cNvPr>
          <p:cNvCxnSpPr/>
          <p:nvPr/>
        </p:nvCxnSpPr>
        <p:spPr>
          <a:xfrm>
            <a:off x="1159042" y="3483810"/>
            <a:ext cx="1167864" cy="0"/>
          </a:xfrm>
          <a:prstGeom prst="line">
            <a:avLst/>
          </a:prstGeom>
          <a:ln w="19050">
            <a:solidFill>
              <a:srgbClr val="DF81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C26741C7-5198-374D-8DA7-E8B946950F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58875" y="3898148"/>
            <a:ext cx="10515600" cy="1330325"/>
          </a:xfrm>
        </p:spPr>
        <p:txBody>
          <a:bodyPr>
            <a:normAutofit/>
          </a:bodyPr>
          <a:lstStyle>
            <a:lvl1pPr marL="0" indent="0">
              <a:buNone/>
              <a:defRPr sz="2800" cap="none" baseline="0"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Use this transition slide if your deck uses different agenda topics or different presenters.</a:t>
            </a:r>
          </a:p>
        </p:txBody>
      </p:sp>
    </p:spTree>
    <p:extLst>
      <p:ext uri="{BB962C8B-B14F-4D97-AF65-F5344CB8AC3E}">
        <p14:creationId xmlns:p14="http://schemas.microsoft.com/office/powerpoint/2010/main" val="28671200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sition (Cerulean)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2A3BBB6A-FED5-7D44-A7E5-E490B8DCBC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3039600"/>
            <a:ext cx="787600" cy="7788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C4858CD5-8224-F54A-B358-4EC07FFF98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9042" y="2158247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800" b="1" i="1"/>
            </a:lvl1pPr>
          </a:lstStyle>
          <a:p>
            <a:r>
              <a:rPr lang="en-US"/>
              <a:t>Transition Headline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8087FD-56FE-8349-920A-66294AA8FD0F}"/>
              </a:ext>
            </a:extLst>
          </p:cNvPr>
          <p:cNvCxnSpPr/>
          <p:nvPr/>
        </p:nvCxnSpPr>
        <p:spPr>
          <a:xfrm>
            <a:off x="1159042" y="3483810"/>
            <a:ext cx="1167864" cy="0"/>
          </a:xfrm>
          <a:prstGeom prst="line">
            <a:avLst/>
          </a:prstGeom>
          <a:ln w="19050">
            <a:solidFill>
              <a:srgbClr val="DF81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9201A9E-60BF-3841-A267-AF24F873E8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58875" y="3898148"/>
            <a:ext cx="10515600" cy="1330325"/>
          </a:xfrm>
        </p:spPr>
        <p:txBody>
          <a:bodyPr>
            <a:normAutofit/>
          </a:bodyPr>
          <a:lstStyle>
            <a:lvl1pPr marL="0" indent="0">
              <a:buNone/>
              <a:defRPr sz="2800" cap="none" baseline="0"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Use this transition slide if your deck uses different agenda topics or different presenters.</a:t>
            </a:r>
          </a:p>
        </p:txBody>
      </p:sp>
    </p:spTree>
    <p:extLst>
      <p:ext uri="{BB962C8B-B14F-4D97-AF65-F5344CB8AC3E}">
        <p14:creationId xmlns:p14="http://schemas.microsoft.com/office/powerpoint/2010/main" val="3361938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This is for the slide title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B2BE08F-06E4-F845-B665-C75CD66711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910926"/>
            <a:ext cx="10515600" cy="207852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cap="none" baseline="0">
                <a:latin typeface="Franklin Gothic Book" panose="020B0503020102020204" pitchFamily="34" charset="0"/>
              </a:defRPr>
            </a:lvl1pPr>
            <a:lvl2pPr marL="685800" indent="-228600">
              <a:buFont typeface="Franklin Gothic Book" panose="020B0503020102020204" pitchFamily="34" charset="0"/>
              <a:buChar char="-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But remember not to overload your slides.</a:t>
            </a:r>
          </a:p>
          <a:p>
            <a:pPr lvl="0"/>
            <a:r>
              <a:rPr lang="en-US" dirty="0"/>
              <a:t>Rule of thumb: if you need to reduce the font to less than </a:t>
            </a:r>
            <a:r>
              <a:rPr lang="en-US" dirty="0" err="1"/>
              <a:t>16pt</a:t>
            </a:r>
            <a:r>
              <a:rPr lang="en-US" dirty="0"/>
              <a:t>, you probably have too much content on the slide.</a:t>
            </a:r>
          </a:p>
          <a:p>
            <a:pPr lvl="1"/>
            <a:r>
              <a:rPr lang="en-US" dirty="0"/>
              <a:t>Level 3</a:t>
            </a:r>
          </a:p>
          <a:p>
            <a:pPr lvl="2"/>
            <a:r>
              <a:rPr lang="en-US" dirty="0"/>
              <a:t>Level 4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224D086-AE32-6C4C-91FE-28041180D099}"/>
              </a:ext>
            </a:extLst>
          </p:cNvPr>
          <p:cNvCxnSpPr/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A5BA6CD-90AD-89B7-F6AF-E03754E09C9D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894D4EC1-59DE-E3A1-1002-496BAA5A4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4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 can also split your content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9F94D6B-1464-894F-B891-E3B784AE956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447925"/>
            <a:ext cx="5181600" cy="3478213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23F4F618-523D-224C-90B0-7D990FFD8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72202" y="2447924"/>
            <a:ext cx="5181600" cy="3478213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It helps the reader better distinguish between two ideas.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E2DD0A3-24B7-F240-86D2-DFE6C9A9BA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9184D46-9322-8648-A1DE-DF7CEA3D80CA}"/>
              </a:ext>
            </a:extLst>
          </p:cNvPr>
          <p:cNvCxnSpPr/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E21BC0C-0160-DB45-9F1E-847C7999EA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926258"/>
            <a:ext cx="5181600" cy="407987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Content 1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38E783D3-3ABF-4941-9F3C-DB45BE61E4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2202" y="1928344"/>
            <a:ext cx="5181600" cy="407987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CONTENT 2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22962119-EB02-5929-F5F5-431473AE0A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A6D0F5-D754-855D-C696-715840279427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4">
            <a:extLst>
              <a:ext uri="{FF2B5EF4-FFF2-40B4-BE49-F238E27FC236}">
                <a16:creationId xmlns:a16="http://schemas.microsoft.com/office/drawing/2014/main" id="{8124826F-F65E-4400-D7F1-4EA156895AD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3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(Gr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 can also split your content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E2DD0A3-24B7-F240-86D2-DFE6C9A9BA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9184D46-9322-8648-A1DE-DF7CEA3D80CA}"/>
              </a:ext>
            </a:extLst>
          </p:cNvPr>
          <p:cNvCxnSpPr/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165686C-F2D7-D402-E31F-C0196F3E57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5B0E5E4-68ED-4CD5-0253-1856F15E59AD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4">
            <a:extLst>
              <a:ext uri="{FF2B5EF4-FFF2-40B4-BE49-F238E27FC236}">
                <a16:creationId xmlns:a16="http://schemas.microsoft.com/office/drawing/2014/main" id="{B054B9B2-C753-6D21-0E94-94E9BAF75C5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84977123-1C8A-ADAA-57A1-054B23F7DDD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38198" y="1880858"/>
            <a:ext cx="5181600" cy="4045279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9D8D28DD-9076-5BB0-E1A3-585A2E82C2D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72198" y="1880858"/>
            <a:ext cx="5181600" cy="4045279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771DAFE4-DB3E-EB37-5D37-D16D77EF0C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470503"/>
            <a:ext cx="518160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BB4856FC-ABF5-02F3-DDF6-277C32BCEB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72202" y="2470502"/>
            <a:ext cx="518160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It helps the reader better distinguish between two ideas.</a:t>
            </a:r>
          </a:p>
        </p:txBody>
      </p:sp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DB52E672-9614-0330-EEFC-6295406BE71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2016570"/>
            <a:ext cx="518160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F56F0769-FC4E-B246-6CC9-D22B3FFCBE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2202" y="2018656"/>
            <a:ext cx="518160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CONTENT 2</a:t>
            </a:r>
          </a:p>
        </p:txBody>
      </p:sp>
    </p:spTree>
    <p:extLst>
      <p:ext uri="{BB962C8B-B14F-4D97-AF65-F5344CB8AC3E}">
        <p14:creationId xmlns:p14="http://schemas.microsoft.com/office/powerpoint/2010/main" val="256279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image" Target="../media/image1.pn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75079-8DE5-AA4A-ABFE-A12605B1A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/>
          </a:p>
          <a:p>
            <a:pPr lvl="4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8A3BCA-E8A4-D340-BA2D-B84CF4422EBC}"/>
              </a:ext>
            </a:extLst>
          </p:cNvPr>
          <p:cNvPicPr>
            <a:picLocks noChangeAspect="1"/>
          </p:cNvPicPr>
          <p:nvPr/>
        </p:nvPicPr>
        <p:blipFill>
          <a:blip r:embed="rId48"/>
          <a:srcRect/>
          <a:stretch>
            <a:fillRect/>
          </a:stretch>
        </p:blipFill>
        <p:spPr>
          <a:xfrm>
            <a:off x="195200" y="6438013"/>
            <a:ext cx="1858139" cy="103411"/>
          </a:xfrm>
          <a:prstGeom prst="rect">
            <a:avLst/>
          </a:prstGeom>
        </p:spPr>
      </p:pic>
      <p:sp>
        <p:nvSpPr>
          <p:cNvPr id="17" name="Title Placeholder 16">
            <a:extLst>
              <a:ext uri="{FF2B5EF4-FFF2-40B4-BE49-F238E27FC236}">
                <a16:creationId xmlns:a16="http://schemas.microsoft.com/office/drawing/2014/main" id="{968F6B0A-398F-8040-8AE1-707A34C4F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C1EFD7-F013-C74F-91EF-0504E82E1E04}"/>
              </a:ext>
            </a:extLst>
          </p:cNvPr>
          <p:cNvPicPr>
            <a:picLocks noChangeAspect="1"/>
          </p:cNvPicPr>
          <p:nvPr/>
        </p:nvPicPr>
        <p:blipFill>
          <a:blip r:embed="rId49"/>
          <a:srcRect b="-1"/>
          <a:stretch>
            <a:fillRect/>
          </a:stretch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7" name="Slide Number Placeholder 15">
            <a:extLst>
              <a:ext uri="{FF2B5EF4-FFF2-40B4-BE49-F238E27FC236}">
                <a16:creationId xmlns:a16="http://schemas.microsoft.com/office/drawing/2014/main" id="{1CFD6496-56F0-F912-24B9-644CDB1F7D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25200" y="6336000"/>
            <a:ext cx="46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GB" sz="1000" kern="1200" baseline="0" smtClean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0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000"/>
        </a:spcBef>
        <a:buFontTx/>
        <a:buChar char="-"/>
        <a:defRPr sz="1600" kern="1200" cap="all" baseline="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 baseline="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42367" y="3140589"/>
            <a:ext cx="7515617" cy="576821"/>
          </a:xfrm>
        </p:spPr>
        <p:txBody>
          <a:bodyPr>
            <a:normAutofit/>
          </a:bodyPr>
          <a:lstStyle/>
          <a:p>
            <a:r>
              <a:rPr lang="en-US" sz="2800" dirty="0" err="1"/>
              <a:t>BUILDINg</a:t>
            </a:r>
            <a:r>
              <a:rPr lang="en-US" sz="2800" dirty="0"/>
              <a:t> the GC Role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62617-E24E-40EE-8459-452AF85CA9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July 17, 2024</a:t>
            </a:r>
          </a:p>
        </p:txBody>
      </p:sp>
    </p:spTree>
    <p:extLst>
      <p:ext uri="{BB962C8B-B14F-4D97-AF65-F5344CB8AC3E}">
        <p14:creationId xmlns:p14="http://schemas.microsoft.com/office/powerpoint/2010/main" val="4162803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isn’t the GC in the “Room Where it Happens?”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98161" y="1825600"/>
            <a:ext cx="10515600" cy="472391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Start-up CEO acted as the company’s lawyer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Many early-stage company CEOs have never worked with an attorney before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Many early-stage company GCs have never worked with a CEO before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Many new and newly arrived in-house lawyers don’t “show up” as ready for the C-suite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company has been operating for years without an attorney.  The leadership team may not see strategic value of GC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At early stages of a company, there may not be a legal C-suite role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CEO is not yet prioritizing building a robust legal function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6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the GC change the dynamic?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80047" y="1712678"/>
            <a:ext cx="10431905" cy="467992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Practice GC self-awareness</a:t>
            </a:r>
          </a:p>
          <a:p>
            <a:pPr marL="800100" lvl="1" indent="-342900"/>
            <a:r>
              <a:rPr lang="en-US" dirty="0"/>
              <a:t>Do you understand what a fully actualized GC role looks like?</a:t>
            </a:r>
          </a:p>
          <a:p>
            <a:pPr marL="800100" lvl="1" indent="-342900"/>
            <a:r>
              <a:rPr lang="en-US" dirty="0"/>
              <a:t>Do you understand what the company currently needs from the GC role?</a:t>
            </a:r>
          </a:p>
          <a:p>
            <a:pPr marL="800100" lvl="1" indent="-342900"/>
            <a:r>
              <a:rPr lang="en-US" dirty="0"/>
              <a:t>Do you have the experience and skills to perform in that role?</a:t>
            </a:r>
          </a:p>
          <a:p>
            <a:pPr marL="800100" lvl="1" indent="-342900"/>
            <a:r>
              <a:rPr lang="en-US" dirty="0"/>
              <a:t>Are you operating in a way that makes the CEO believe you can own a broader role?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Build a strong relationship with the CEO</a:t>
            </a:r>
          </a:p>
          <a:p>
            <a:pPr marL="800100" lvl="1" indent="-342900"/>
            <a:r>
              <a:rPr lang="en-US" dirty="0"/>
              <a:t>The CEO is the GC’s most important constituent --  by far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Educate the CEO and management</a:t>
            </a:r>
          </a:p>
          <a:p>
            <a:pPr marL="800100" lvl="1" indent="-342900"/>
            <a:r>
              <a:rPr lang="en-US" dirty="0"/>
              <a:t>Most first time CEOs have never supervised lawyers and will need to learn over time how to best utilize their services</a:t>
            </a:r>
          </a:p>
          <a:p>
            <a:pPr marL="1257300" lvl="2" indent="-342900"/>
            <a:r>
              <a:rPr lang="en-US" dirty="0"/>
              <a:t>Their views on this will be heavily influenced by their interactions with the GC in front of them</a:t>
            </a:r>
          </a:p>
          <a:p>
            <a:pPr marL="1257300" lvl="2" indent="-342900"/>
            <a:r>
              <a:rPr lang="en-US" dirty="0"/>
              <a:t>This can result in GCs being put in the contracts, IP, HR, “crank turner” box versus the strategic partner box</a:t>
            </a:r>
          </a:p>
          <a:p>
            <a:pPr marL="1257300" lvl="2" indent="-342900"/>
            <a:r>
              <a:rPr lang="en-US" dirty="0"/>
              <a:t>How the GC shows up matters</a:t>
            </a:r>
          </a:p>
          <a:p>
            <a:pPr marL="800100" lvl="1" indent="-342900"/>
            <a:r>
              <a:rPr lang="en-US" dirty="0"/>
              <a:t>Help the CEO and other executives see the connection between key legal issues and the success of the company’s business plan and strategy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the GC change the dynamic?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38200" y="1687487"/>
            <a:ext cx="10515600" cy="4612676"/>
          </a:xfrm>
        </p:spPr>
        <p:txBody>
          <a:bodyPr>
            <a:noAutofit/>
          </a:bodyPr>
          <a:lstStyle/>
          <a:p>
            <a:pPr marL="342900"/>
            <a:r>
              <a:rPr lang="en-US" dirty="0"/>
              <a:t>All GC roles grow over time</a:t>
            </a:r>
          </a:p>
          <a:p>
            <a:pPr marL="1257300" lvl="2" indent="-342900"/>
            <a:r>
              <a:rPr lang="en-US" dirty="0"/>
              <a:t>Company needs expand</a:t>
            </a:r>
          </a:p>
          <a:p>
            <a:pPr marL="1257300" lvl="2" indent="-342900"/>
            <a:r>
              <a:rPr lang="en-US" dirty="0"/>
              <a:t>CEO, executive and board respect for GC capabilities and potential grows over time</a:t>
            </a:r>
          </a:p>
          <a:p>
            <a:pPr marL="1257300" lvl="2" indent="-342900"/>
            <a:r>
              <a:rPr lang="en-US" dirty="0"/>
              <a:t>GC’s capabilities grow over time</a:t>
            </a:r>
          </a:p>
          <a:p>
            <a:pPr marL="400050" indent="-342900"/>
            <a:r>
              <a:rPr lang="en-US" dirty="0"/>
              <a:t>Initiate on-going dialogue with the CEO about the GC role as the company and GC develop</a:t>
            </a:r>
          </a:p>
          <a:p>
            <a:pPr marL="800100" lvl="1" indent="-342900"/>
            <a:r>
              <a:rPr lang="en-US" dirty="0"/>
              <a:t>Volunteer for, and crush, those special projects that come up on executive teams</a:t>
            </a:r>
          </a:p>
          <a:p>
            <a:pPr marL="342900" indent="-342900"/>
            <a:r>
              <a:rPr lang="en-US" dirty="0"/>
              <a:t>Learn the potential of </a:t>
            </a:r>
            <a:r>
              <a:rPr lang="en-US" u="sng" dirty="0"/>
              <a:t>your particular role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Until you sit in the GC seat, you cannot fully understand its demands. 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Long time law firm partners, and even long-time in-house counsel, have the same challenge</a:t>
            </a:r>
          </a:p>
          <a:p>
            <a:pPr marL="342900" indent="-342900"/>
            <a:r>
              <a:rPr lang="en-US" dirty="0"/>
              <a:t>As you learn the role, gradually expand your reach and develop your vision and strategy for expanding the contribution of your role</a:t>
            </a:r>
          </a:p>
          <a:p>
            <a:pPr marL="342900" indent="-342900"/>
            <a:r>
              <a:rPr lang="en-US" dirty="0"/>
              <a:t>You are likely to struggle if you take on too much too soon</a:t>
            </a:r>
          </a:p>
          <a:p>
            <a:pPr marL="342900" indent="-342900"/>
            <a:r>
              <a:rPr lang="en-US" dirty="0"/>
              <a:t>Don’t make it about you</a:t>
            </a:r>
          </a:p>
          <a:p>
            <a:pPr marL="342900" indent="-342900"/>
            <a:r>
              <a:rPr lang="en-US" dirty="0"/>
              <a:t>Be patient!</a:t>
            </a:r>
          </a:p>
          <a:p>
            <a:endParaRPr lang="en-US" sz="11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165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Elements of the CEO relationship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90666" y="1690688"/>
            <a:ext cx="10515600" cy="4301985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/>
              <a:t>Relationship goals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Trusted, objective, direct advisor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”Go to” provider of solid business and legal judgment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Truth teller/Devil’s advocate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Proactive and clear communicator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Confidant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Consigliere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Personal representative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Utility player for difficult projects/situations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Idea generator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Feedback giver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98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the CEO relationship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1910926"/>
            <a:ext cx="10515600" cy="4546145"/>
          </a:xfrm>
        </p:spPr>
        <p:txBody>
          <a:bodyPr>
            <a:normAutofit lnSpcReduction="10000"/>
          </a:bodyPr>
          <a:lstStyle/>
          <a:p>
            <a:pPr marL="342900" indent="-342900"/>
            <a:r>
              <a:rPr lang="en-US" dirty="0"/>
              <a:t>Get into the office!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Create opportunities for informal interaction and familiarity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Be in the right place at the right time for conversations and important projects</a:t>
            </a:r>
          </a:p>
          <a:p>
            <a:pPr marL="400050" indent="-342900"/>
            <a:r>
              <a:rPr lang="en-US" dirty="0"/>
              <a:t>Help the CEO see around corners</a:t>
            </a:r>
          </a:p>
          <a:p>
            <a:pPr marL="800100" lvl="1" indent="-342900"/>
            <a:r>
              <a:rPr lang="en-US" dirty="0"/>
              <a:t>What legal issues is the company’s strategy going to run into?</a:t>
            </a:r>
          </a:p>
          <a:p>
            <a:pPr marL="800100" lvl="1" indent="-342900"/>
            <a:r>
              <a:rPr lang="en-US" dirty="0"/>
              <a:t>How do we create a strategy to address those issues now?</a:t>
            </a:r>
          </a:p>
          <a:p>
            <a:pPr marL="342900" indent="-342900"/>
            <a:r>
              <a:rPr lang="en-US" dirty="0"/>
              <a:t>Be proactive in anticipating CEO needs.  </a:t>
            </a:r>
          </a:p>
          <a:p>
            <a:pPr marL="742950" lvl="1" indent="-342900"/>
            <a:r>
              <a:rPr lang="en-US" dirty="0"/>
              <a:t>CEO expects you to handle the legal blocking and tackling.  </a:t>
            </a:r>
          </a:p>
          <a:p>
            <a:pPr marL="742950" lvl="1" indent="-342900"/>
            <a:r>
              <a:rPr lang="en-US" dirty="0"/>
              <a:t>Bring the CEO issues that affect how s/he should be thinking about executing the company’s vision and strategy</a:t>
            </a:r>
          </a:p>
          <a:p>
            <a:pPr marL="342900" indent="-342900"/>
            <a:r>
              <a:rPr lang="en-US" dirty="0"/>
              <a:t>Be constantly available and predictably responsive</a:t>
            </a:r>
          </a:p>
          <a:p>
            <a:pPr marL="342900" indent="-342900"/>
            <a:r>
              <a:rPr lang="en-US" dirty="0"/>
              <a:t>Dive into and understand the details.  CEO’s can tell when you’re “detail surfing”</a:t>
            </a:r>
          </a:p>
          <a:p>
            <a:pPr marL="342900" indent="-342900"/>
            <a:r>
              <a:rPr lang="en-US" dirty="0"/>
              <a:t>Communicate legal and business advice clearly and concisely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Think through CEO’s likely questions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Practice answers that are concise and will resonate with the CEO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Don’t dictate legal solutions, discuss them</a:t>
            </a:r>
          </a:p>
          <a:p>
            <a:pPr marL="342900" indent="-342900"/>
            <a:r>
              <a:rPr lang="en-US" dirty="0"/>
              <a:t>Be direct, neutral, objective and discrete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67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the CEO relationship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1910926"/>
            <a:ext cx="10515600" cy="4424258"/>
          </a:xfrm>
        </p:spPr>
        <p:txBody>
          <a:bodyPr/>
          <a:lstStyle/>
          <a:p>
            <a:pPr marL="342900" indent="-342900"/>
            <a:r>
              <a:rPr lang="en-US" dirty="0"/>
              <a:t>Own the role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Be proactive in fulfilling your role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Asking the CEO for “permission” to execute basic elements of the role frustrates the CEO.  They want their leaders to ACT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Update the CEO on day-to-day legal activities, but remember the CEO assumes you are getting those done.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Spend most of your CEO time on strategic matters.</a:t>
            </a:r>
          </a:p>
          <a:p>
            <a:pPr marL="1714500" lvl="3" indent="-342900"/>
            <a:r>
              <a:rPr lang="en-US" dirty="0"/>
              <a:t>e.g., “Our strategy relies on AI to understand and predict customer behavior, I have identified some areas where we will need to make sure our product doesn’t run afoul emerging AI laws and regulations. Let’s talk about them.”</a:t>
            </a:r>
          </a:p>
          <a:p>
            <a:pPr marL="1714500" lvl="3" indent="-342900"/>
            <a:r>
              <a:rPr lang="en-US" dirty="0"/>
              <a:t>e.g., “Board member X called me asking for more information on the safety profile of our drug candidate.  Given her confusion, perhaps we need to have a brief session on that topic at the next board meeting to make sure everyone understands it.”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not feeling empowered by the CEO on day-to-day activities, discuss the limits of your authority with the CEO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6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1910926"/>
            <a:ext cx="10515600" cy="442425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73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2588D-DB7F-D44B-B033-160F8EC15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/>
          <a:lstStyle/>
          <a:p>
            <a:r>
              <a:rPr lang="en-US" sz="3800" dirty="0">
                <a:solidFill>
                  <a:schemeClr val="bg1"/>
                </a:solidFill>
              </a:rPr>
              <a:t>Clear Leader for the Innovation Economy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DE42F4-F28F-4B45-A549-C13C22489BB3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B58837-F26F-5A4F-ACA9-70C0BCF7EC6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31" name="Text Placeholder 17">
            <a:extLst>
              <a:ext uri="{FF2B5EF4-FFF2-40B4-BE49-F238E27FC236}">
                <a16:creationId xmlns:a16="http://schemas.microsoft.com/office/drawing/2014/main" id="{AF9F095B-0304-2847-A4FA-933232E7441F}"/>
              </a:ext>
            </a:extLst>
          </p:cNvPr>
          <p:cNvSpPr txBox="1">
            <a:spLocks/>
          </p:cNvSpPr>
          <p:nvPr/>
        </p:nvSpPr>
        <p:spPr>
          <a:xfrm>
            <a:off x="838200" y="1664648"/>
            <a:ext cx="10515600" cy="6357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 cap="none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Gunderson Dettmer has decades of experience representing high-growth companies in their financings, IPOs and M&amp;A transactions, and throughout their lives as public companies.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02744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32" name="Content Placeholder 10">
            <a:extLst>
              <a:ext uri="{FF2B5EF4-FFF2-40B4-BE49-F238E27FC236}">
                <a16:creationId xmlns:a16="http://schemas.microsoft.com/office/drawing/2014/main" id="{5270043F-10E4-606D-1C90-432AEBA524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12414"/>
            <a:ext cx="3189790" cy="408289"/>
          </a:xfrm>
        </p:spPr>
        <p:txBody>
          <a:bodyPr/>
          <a:lstStyle/>
          <a:p>
            <a:r>
              <a:rPr lang="en-US" sz="3000" dirty="0">
                <a:solidFill>
                  <a:schemeClr val="accent6"/>
                </a:solidFill>
              </a:rPr>
              <a:t>400</a:t>
            </a:r>
          </a:p>
        </p:txBody>
      </p:sp>
      <p:sp>
        <p:nvSpPr>
          <p:cNvPr id="33" name="Content Placeholder 11">
            <a:extLst>
              <a:ext uri="{FF2B5EF4-FFF2-40B4-BE49-F238E27FC236}">
                <a16:creationId xmlns:a16="http://schemas.microsoft.com/office/drawing/2014/main" id="{1298C46D-43AB-EE9D-8616-26F54BD4FAAA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309524" y="3112414"/>
            <a:ext cx="3189790" cy="408289"/>
          </a:xfrm>
        </p:spPr>
        <p:txBody>
          <a:bodyPr/>
          <a:lstStyle/>
          <a:p>
            <a:r>
              <a:rPr lang="en-US" sz="3000" dirty="0">
                <a:solidFill>
                  <a:schemeClr val="accent6"/>
                </a:solidFill>
              </a:rPr>
              <a:t>500+</a:t>
            </a:r>
          </a:p>
        </p:txBody>
      </p:sp>
      <p:sp>
        <p:nvSpPr>
          <p:cNvPr id="34" name="Content Placeholder 12">
            <a:extLst>
              <a:ext uri="{FF2B5EF4-FFF2-40B4-BE49-F238E27FC236}">
                <a16:creationId xmlns:a16="http://schemas.microsoft.com/office/drawing/2014/main" id="{57974D8E-166C-4402-0EC0-9BE38B051DB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7791666" y="3112414"/>
            <a:ext cx="3189790" cy="408289"/>
          </a:xfrm>
        </p:spPr>
        <p:txBody>
          <a:bodyPr/>
          <a:lstStyle/>
          <a:p>
            <a:r>
              <a:rPr lang="en-US" sz="3000" dirty="0">
                <a:solidFill>
                  <a:schemeClr val="accent6"/>
                </a:solidFill>
              </a:rPr>
              <a:t>4,500+</a:t>
            </a:r>
          </a:p>
        </p:txBody>
      </p:sp>
      <p:sp>
        <p:nvSpPr>
          <p:cNvPr id="35" name="Content Placeholder 14">
            <a:extLst>
              <a:ext uri="{FF2B5EF4-FFF2-40B4-BE49-F238E27FC236}">
                <a16:creationId xmlns:a16="http://schemas.microsoft.com/office/drawing/2014/main" id="{B34F9D17-5836-811C-DB6D-19A8100A74A1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0" y="4449354"/>
            <a:ext cx="3189790" cy="408289"/>
          </a:xfrm>
        </p:spPr>
        <p:txBody>
          <a:bodyPr/>
          <a:lstStyle/>
          <a:p>
            <a:r>
              <a:rPr lang="en-US" sz="3000" dirty="0">
                <a:solidFill>
                  <a:schemeClr val="accent6"/>
                </a:solidFill>
              </a:rPr>
              <a:t>#1 globally</a:t>
            </a:r>
          </a:p>
        </p:txBody>
      </p:sp>
      <p:sp>
        <p:nvSpPr>
          <p:cNvPr id="36" name="Text Placeholder 18">
            <a:extLst>
              <a:ext uri="{FF2B5EF4-FFF2-40B4-BE49-F238E27FC236}">
                <a16:creationId xmlns:a16="http://schemas.microsoft.com/office/drawing/2014/main" id="{665B97F5-522E-8A38-F006-79D00F61AB9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309524" y="3539103"/>
            <a:ext cx="2560508" cy="641056"/>
          </a:xfrm>
        </p:spPr>
        <p:txBody>
          <a:bodyPr>
            <a:normAutofit lnSpcReduction="10000"/>
          </a:bodyPr>
          <a:lstStyle/>
          <a:p>
            <a:r>
              <a:rPr lang="en-US" sz="1450" dirty="0">
                <a:solidFill>
                  <a:schemeClr val="bg1"/>
                </a:solidFill>
              </a:rPr>
              <a:t>venture capital and growth equity clients, and thousands of their underlying funds</a:t>
            </a:r>
          </a:p>
        </p:txBody>
      </p:sp>
      <p:sp>
        <p:nvSpPr>
          <p:cNvPr id="37" name="Content Placeholder 15">
            <a:extLst>
              <a:ext uri="{FF2B5EF4-FFF2-40B4-BE49-F238E27FC236}">
                <a16:creationId xmlns:a16="http://schemas.microsoft.com/office/drawing/2014/main" id="{37F4B3D1-588D-CE92-3C82-B0D11E1B3457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4309524" y="4449354"/>
            <a:ext cx="3189790" cy="408289"/>
          </a:xfrm>
        </p:spPr>
        <p:txBody>
          <a:bodyPr/>
          <a:lstStyle/>
          <a:p>
            <a:r>
              <a:rPr lang="en-US" sz="3000" dirty="0">
                <a:solidFill>
                  <a:schemeClr val="accent6"/>
                </a:solidFill>
              </a:rPr>
              <a:t>1,800+</a:t>
            </a:r>
          </a:p>
        </p:txBody>
      </p:sp>
      <p:sp>
        <p:nvSpPr>
          <p:cNvPr id="38" name="Text Placeholder 17">
            <a:extLst>
              <a:ext uri="{FF2B5EF4-FFF2-40B4-BE49-F238E27FC236}">
                <a16:creationId xmlns:a16="http://schemas.microsoft.com/office/drawing/2014/main" id="{7C00BD7B-DE56-50A5-1514-BB47FBFD4FB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38200" y="3536613"/>
            <a:ext cx="3201364" cy="980582"/>
          </a:xfrm>
        </p:spPr>
        <p:txBody>
          <a:bodyPr/>
          <a:lstStyle/>
          <a:p>
            <a:r>
              <a:rPr lang="en-US" sz="1450" dirty="0">
                <a:solidFill>
                  <a:schemeClr val="bg1"/>
                </a:solidFill>
              </a:rPr>
              <a:t>lawyers globally in </a:t>
            </a:r>
            <a:br>
              <a:rPr lang="en-US" sz="1450" dirty="0">
                <a:solidFill>
                  <a:schemeClr val="bg1"/>
                </a:solidFill>
              </a:rPr>
            </a:br>
            <a:r>
              <a:rPr lang="en-US" sz="1450" dirty="0">
                <a:solidFill>
                  <a:schemeClr val="bg1"/>
                </a:solidFill>
              </a:rPr>
              <a:t>11 offices worldwide</a:t>
            </a:r>
          </a:p>
        </p:txBody>
      </p:sp>
      <p:sp>
        <p:nvSpPr>
          <p:cNvPr id="39" name="Text Placeholder 19">
            <a:extLst>
              <a:ext uri="{FF2B5EF4-FFF2-40B4-BE49-F238E27FC236}">
                <a16:creationId xmlns:a16="http://schemas.microsoft.com/office/drawing/2014/main" id="{1292DD13-8714-92E7-C938-DD99D154D36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80093" y="3539103"/>
            <a:ext cx="2781946" cy="980582"/>
          </a:xfrm>
        </p:spPr>
        <p:txBody>
          <a:bodyPr/>
          <a:lstStyle/>
          <a:p>
            <a:r>
              <a:rPr lang="en-US" sz="1450" dirty="0">
                <a:solidFill>
                  <a:schemeClr val="bg1"/>
                </a:solidFill>
              </a:rPr>
              <a:t>company clients in the innovation economy worldwide</a:t>
            </a:r>
            <a:endParaRPr lang="en-US" sz="1450" dirty="0"/>
          </a:p>
        </p:txBody>
      </p:sp>
      <p:sp>
        <p:nvSpPr>
          <p:cNvPr id="40" name="Text Placeholder 20">
            <a:extLst>
              <a:ext uri="{FF2B5EF4-FFF2-40B4-BE49-F238E27FC236}">
                <a16:creationId xmlns:a16="http://schemas.microsoft.com/office/drawing/2014/main" id="{5024C942-45D4-192E-C9EF-7A071A6A5F2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8200" y="4885428"/>
            <a:ext cx="2919761" cy="980582"/>
          </a:xfrm>
        </p:spPr>
        <p:txBody>
          <a:bodyPr/>
          <a:lstStyle/>
          <a:p>
            <a:r>
              <a:rPr lang="en-US" sz="1450" dirty="0">
                <a:solidFill>
                  <a:schemeClr val="bg1"/>
                </a:solidFill>
              </a:rPr>
              <a:t>most active law firm for venture capital financings every year since 2014 (</a:t>
            </a:r>
            <a:r>
              <a:rPr lang="en-US" sz="1450" dirty="0" err="1">
                <a:solidFill>
                  <a:schemeClr val="bg1"/>
                </a:solidFill>
              </a:rPr>
              <a:t>PitchBook</a:t>
            </a:r>
            <a:r>
              <a:rPr lang="en-US" sz="145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1" name="Text Placeholder 21">
            <a:extLst>
              <a:ext uri="{FF2B5EF4-FFF2-40B4-BE49-F238E27FC236}">
                <a16:creationId xmlns:a16="http://schemas.microsoft.com/office/drawing/2014/main" id="{F9A021D9-B94C-F2B8-F9A7-F4BFF052D93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297952" y="4885428"/>
            <a:ext cx="2043596" cy="980582"/>
          </a:xfrm>
        </p:spPr>
        <p:txBody>
          <a:bodyPr/>
          <a:lstStyle/>
          <a:p>
            <a:r>
              <a:rPr lang="en-US" sz="1450" dirty="0">
                <a:solidFill>
                  <a:schemeClr val="bg1"/>
                </a:solidFill>
              </a:rPr>
              <a:t>venture financings for companies closed since 2022 </a:t>
            </a:r>
          </a:p>
        </p:txBody>
      </p:sp>
      <p:sp>
        <p:nvSpPr>
          <p:cNvPr id="42" name="Text Placeholder 21">
            <a:extLst>
              <a:ext uri="{FF2B5EF4-FFF2-40B4-BE49-F238E27FC236}">
                <a16:creationId xmlns:a16="http://schemas.microsoft.com/office/drawing/2014/main" id="{44032A5D-8A4B-D94E-7319-835643FDAA75}"/>
              </a:ext>
            </a:extLst>
          </p:cNvPr>
          <p:cNvSpPr txBox="1">
            <a:spLocks/>
          </p:cNvSpPr>
          <p:nvPr/>
        </p:nvSpPr>
        <p:spPr>
          <a:xfrm>
            <a:off x="6782514" y="4885428"/>
            <a:ext cx="1668269" cy="980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 cap="none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50" dirty="0">
                <a:solidFill>
                  <a:schemeClr val="bg1"/>
                </a:solidFill>
              </a:rPr>
              <a:t>raised in venture financings for companies since 2022</a:t>
            </a:r>
          </a:p>
          <a:p>
            <a:endParaRPr lang="en-US" sz="1450" dirty="0"/>
          </a:p>
        </p:txBody>
      </p:sp>
      <p:sp>
        <p:nvSpPr>
          <p:cNvPr id="43" name="Content Placeholder 15">
            <a:extLst>
              <a:ext uri="{FF2B5EF4-FFF2-40B4-BE49-F238E27FC236}">
                <a16:creationId xmlns:a16="http://schemas.microsoft.com/office/drawing/2014/main" id="{1F8F8235-6138-16D3-D30D-245023CF2416}"/>
              </a:ext>
            </a:extLst>
          </p:cNvPr>
          <p:cNvSpPr txBox="1">
            <a:spLocks/>
          </p:cNvSpPr>
          <p:nvPr/>
        </p:nvSpPr>
        <p:spPr>
          <a:xfrm>
            <a:off x="6794088" y="4449354"/>
            <a:ext cx="1841023" cy="4082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kern="1200" cap="all" baseline="0">
                <a:solidFill>
                  <a:srgbClr val="607B8A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>
                <a:solidFill>
                  <a:schemeClr val="accent6"/>
                </a:solidFill>
              </a:rPr>
              <a:t>$</a:t>
            </a:r>
            <a:r>
              <a:rPr lang="en-US" sz="3000" dirty="0" err="1">
                <a:solidFill>
                  <a:schemeClr val="accent6"/>
                </a:solidFill>
              </a:rPr>
              <a:t>29</a:t>
            </a:r>
            <a:r>
              <a:rPr lang="en-US" sz="3000" cap="none" dirty="0" err="1">
                <a:solidFill>
                  <a:schemeClr val="accent6"/>
                </a:solidFill>
              </a:rPr>
              <a:t>B</a:t>
            </a:r>
            <a:r>
              <a:rPr lang="en-US" sz="3000" dirty="0">
                <a:solidFill>
                  <a:schemeClr val="accent6"/>
                </a:solidFill>
              </a:rPr>
              <a:t>+</a:t>
            </a:r>
          </a:p>
        </p:txBody>
      </p:sp>
      <p:sp>
        <p:nvSpPr>
          <p:cNvPr id="44" name="Text Placeholder 21">
            <a:extLst>
              <a:ext uri="{FF2B5EF4-FFF2-40B4-BE49-F238E27FC236}">
                <a16:creationId xmlns:a16="http://schemas.microsoft.com/office/drawing/2014/main" id="{3A581202-6F1A-8D11-9C23-34500A6FC463}"/>
              </a:ext>
            </a:extLst>
          </p:cNvPr>
          <p:cNvSpPr txBox="1">
            <a:spLocks/>
          </p:cNvSpPr>
          <p:nvPr/>
        </p:nvSpPr>
        <p:spPr>
          <a:xfrm>
            <a:off x="8946068" y="4885428"/>
            <a:ext cx="1874358" cy="980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 cap="none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50" dirty="0">
                <a:solidFill>
                  <a:schemeClr val="bg1"/>
                </a:solidFill>
              </a:rPr>
              <a:t>M&amp;A transactions globally since 2022</a:t>
            </a:r>
          </a:p>
        </p:txBody>
      </p:sp>
      <p:sp>
        <p:nvSpPr>
          <p:cNvPr id="60" name="Content Placeholder 15">
            <a:extLst>
              <a:ext uri="{FF2B5EF4-FFF2-40B4-BE49-F238E27FC236}">
                <a16:creationId xmlns:a16="http://schemas.microsoft.com/office/drawing/2014/main" id="{69E228FF-7D2A-B9F6-EE83-707E584C1922}"/>
              </a:ext>
            </a:extLst>
          </p:cNvPr>
          <p:cNvSpPr txBox="1">
            <a:spLocks/>
          </p:cNvSpPr>
          <p:nvPr/>
        </p:nvSpPr>
        <p:spPr>
          <a:xfrm>
            <a:off x="8957642" y="4449354"/>
            <a:ext cx="1724024" cy="4082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kern="1200" cap="all" baseline="0">
                <a:solidFill>
                  <a:srgbClr val="607B8A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cap="none" dirty="0">
                <a:solidFill>
                  <a:schemeClr val="accent6"/>
                </a:solidFill>
              </a:rPr>
              <a:t>300+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E5B6B29D-C20C-577D-8C91-5EB7DAFD6DB4}"/>
              </a:ext>
            </a:extLst>
          </p:cNvPr>
          <p:cNvCxnSpPr>
            <a:cxnSpLocks/>
          </p:cNvCxnSpPr>
          <p:nvPr/>
        </p:nvCxnSpPr>
        <p:spPr>
          <a:xfrm>
            <a:off x="8635111" y="4544811"/>
            <a:ext cx="0" cy="1162985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B22253AA-8D80-0D69-9C30-D5793BA28BC1}"/>
              </a:ext>
            </a:extLst>
          </p:cNvPr>
          <p:cNvCxnSpPr>
            <a:cxnSpLocks/>
          </p:cNvCxnSpPr>
          <p:nvPr/>
        </p:nvCxnSpPr>
        <p:spPr>
          <a:xfrm>
            <a:off x="6471883" y="4577355"/>
            <a:ext cx="0" cy="1162985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581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1602317"/>
            <a:ext cx="10744490" cy="4596464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Background</a:t>
            </a:r>
          </a:p>
          <a:p>
            <a:pPr marL="971550" lvl="1" indent="-285750"/>
            <a:r>
              <a:rPr lang="en-US" sz="1800" dirty="0"/>
              <a:t>Price Waterhouse consultant to law firms and law departments out of college</a:t>
            </a:r>
          </a:p>
          <a:p>
            <a:pPr marL="971550" lvl="1" indent="-285750"/>
            <a:r>
              <a:rPr lang="en-US" sz="1800" dirty="0"/>
              <a:t>Gunderson Dettmer Associate and Partner</a:t>
            </a:r>
          </a:p>
          <a:p>
            <a:pPr marL="1428750" lvl="2" indent="-285750"/>
            <a:r>
              <a:rPr lang="en-US" sz="1800" dirty="0"/>
              <a:t>Represented venture capital firms investing in start ups</a:t>
            </a:r>
          </a:p>
          <a:p>
            <a:pPr marL="1428750" lvl="2" indent="-285750"/>
            <a:r>
              <a:rPr lang="en-US" sz="1800" dirty="0"/>
              <a:t>Represented start ups from incorporation through venture capital financings to IPO or M&amp;A</a:t>
            </a:r>
          </a:p>
          <a:p>
            <a:pPr marL="1428750" lvl="2" indent="-285750"/>
            <a:r>
              <a:rPr lang="en-US" sz="1800" dirty="0"/>
              <a:t>Represented public companies on governance and disclosure issues</a:t>
            </a:r>
          </a:p>
          <a:p>
            <a:pPr marL="971550" lvl="1" indent="-285750"/>
            <a:r>
              <a:rPr lang="en-US" sz="1800" dirty="0"/>
              <a:t>Left for Gilead Sciences in 2005 where I was in house over 17 years</a:t>
            </a:r>
          </a:p>
          <a:p>
            <a:pPr marL="1428750" lvl="2" indent="-285750"/>
            <a:r>
              <a:rPr lang="en-US" sz="1800" dirty="0"/>
              <a:t>Established the company’s transactions practice</a:t>
            </a:r>
          </a:p>
          <a:p>
            <a:pPr marL="1428750" lvl="2" indent="-285750"/>
            <a:r>
              <a:rPr lang="en-US" sz="1800" dirty="0"/>
              <a:t>Served as General Counsel from 2009 until 2022</a:t>
            </a:r>
          </a:p>
          <a:p>
            <a:pPr marL="1885950" lvl="3" indent="-285750"/>
            <a:r>
              <a:rPr lang="en-US" sz="1800" dirty="0"/>
              <a:t>Department grew from ~15 people to over 350 around the world during my 17 years</a:t>
            </a:r>
          </a:p>
          <a:p>
            <a:pPr marL="1885950" lvl="3" indent="-285750"/>
            <a:r>
              <a:rPr lang="en-US" sz="1800" dirty="0"/>
              <a:t>Worked with three CEOs</a:t>
            </a:r>
          </a:p>
          <a:p>
            <a:pPr marL="1885950" lvl="3" indent="-285750"/>
            <a:r>
              <a:rPr lang="en-US" sz="1800" dirty="0"/>
              <a:t>Managed through periods of massive financial and geographic growth and periods of stagnation</a:t>
            </a:r>
          </a:p>
          <a:p>
            <a:pPr marL="1885950" lvl="3" indent="-285750"/>
            <a:r>
              <a:rPr lang="en-US" sz="1800" dirty="0"/>
              <a:t>Handled multiple bet-the-company litigation matters</a:t>
            </a:r>
          </a:p>
          <a:p>
            <a:pPr marL="1428750" lvl="2" indent="-285750"/>
            <a:r>
              <a:rPr lang="en-US" sz="1800" dirty="0"/>
              <a:t>I </a:t>
            </a:r>
            <a:r>
              <a:rPr lang="en-US" sz="1800" u="sng" dirty="0"/>
              <a:t>did not</a:t>
            </a:r>
            <a:r>
              <a:rPr lang="en-US" sz="1800" dirty="0"/>
              <a:t> report to the CEO when first appointed GC, I had to earn my way there</a:t>
            </a:r>
          </a:p>
          <a:p>
            <a:pPr marL="1428750" lvl="2" indent="-285750"/>
            <a:endParaRPr lang="en-US" sz="1800" dirty="0"/>
          </a:p>
          <a:p>
            <a:pPr lvl="2" indent="0">
              <a:buNone/>
            </a:pPr>
            <a:endParaRPr lang="en-US" sz="1800" dirty="0"/>
          </a:p>
          <a:p>
            <a:pPr lvl="1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73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Gilead Practices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98161" y="1825600"/>
            <a:ext cx="5789718" cy="4509584"/>
          </a:xfrm>
        </p:spPr>
        <p:txBody>
          <a:bodyPr>
            <a:noAutofit/>
          </a:bodyPr>
          <a:lstStyle/>
          <a:p>
            <a:pPr marL="971550" lvl="1" indent="-285750"/>
            <a:r>
              <a:rPr lang="en-US" sz="1800" dirty="0"/>
              <a:t>Corporate and Securities</a:t>
            </a:r>
          </a:p>
          <a:p>
            <a:pPr marL="971550" lvl="1" indent="-285750"/>
            <a:r>
              <a:rPr lang="en-US" sz="1800" dirty="0"/>
              <a:t>Corporate transactions</a:t>
            </a:r>
          </a:p>
          <a:p>
            <a:pPr marL="971550" lvl="1" indent="-285750"/>
            <a:r>
              <a:rPr lang="en-US" sz="1800" dirty="0"/>
              <a:t>Governance</a:t>
            </a:r>
          </a:p>
          <a:p>
            <a:pPr marL="971550" lvl="1" indent="-285750"/>
            <a:r>
              <a:rPr lang="en-US" sz="1800" dirty="0"/>
              <a:t>Compliance</a:t>
            </a:r>
          </a:p>
          <a:p>
            <a:pPr marL="971550" lvl="1" indent="-285750"/>
            <a:r>
              <a:rPr lang="en-US" sz="1800" dirty="0"/>
              <a:t>General Litigation</a:t>
            </a:r>
          </a:p>
          <a:p>
            <a:pPr marL="1428750" lvl="2" indent="-285750"/>
            <a:r>
              <a:rPr lang="en-US" sz="1800" dirty="0"/>
              <a:t>Commercial litigation</a:t>
            </a:r>
          </a:p>
          <a:p>
            <a:pPr marL="1428750" lvl="2" indent="-285750"/>
            <a:r>
              <a:rPr lang="en-US" sz="1800" dirty="0"/>
              <a:t>Government and internal investigations</a:t>
            </a:r>
          </a:p>
          <a:p>
            <a:pPr marL="1428750" lvl="2" indent="-285750"/>
            <a:r>
              <a:rPr lang="en-US" sz="1800" dirty="0"/>
              <a:t>E-Discovery</a:t>
            </a:r>
          </a:p>
          <a:p>
            <a:pPr marL="971550" lvl="1" indent="-285750"/>
            <a:r>
              <a:rPr lang="en-US" sz="1800" dirty="0"/>
              <a:t>Intellectual Property</a:t>
            </a:r>
          </a:p>
          <a:p>
            <a:pPr marL="1428750" lvl="2" indent="-285750"/>
            <a:r>
              <a:rPr lang="en-US" sz="1800" dirty="0"/>
              <a:t>Prosecution</a:t>
            </a:r>
          </a:p>
          <a:p>
            <a:pPr marL="1428750" lvl="2" indent="-285750"/>
            <a:r>
              <a:rPr lang="en-US" sz="1800" dirty="0"/>
              <a:t>Litigation</a:t>
            </a:r>
          </a:p>
          <a:p>
            <a:pPr lvl="2" indent="0">
              <a:buNone/>
            </a:pPr>
            <a:endParaRPr lang="en-US" sz="1800" dirty="0"/>
          </a:p>
          <a:p>
            <a:pPr lvl="1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4</a:t>
            </a:fld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F0F1EBFB-2B26-7291-44D3-53A0F0F9015B}"/>
              </a:ext>
            </a:extLst>
          </p:cNvPr>
          <p:cNvSpPr txBox="1">
            <a:spLocks/>
          </p:cNvSpPr>
          <p:nvPr/>
        </p:nvSpPr>
        <p:spPr>
          <a:xfrm>
            <a:off x="6169541" y="1690688"/>
            <a:ext cx="5789718" cy="4509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 cap="none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285750"/>
            <a:endParaRPr lang="en-US" sz="1800" dirty="0"/>
          </a:p>
          <a:p>
            <a:pPr marL="971550" lvl="1" indent="-285750"/>
            <a:r>
              <a:rPr lang="en-US" sz="1800" dirty="0"/>
              <a:t>International</a:t>
            </a:r>
          </a:p>
          <a:p>
            <a:pPr marL="1428750" lvl="2" indent="-285750"/>
            <a:r>
              <a:rPr lang="en-US" sz="1800" dirty="0"/>
              <a:t>Europe, Middle East, Australia</a:t>
            </a:r>
          </a:p>
          <a:p>
            <a:pPr marL="1428750" lvl="2" indent="-285750"/>
            <a:r>
              <a:rPr lang="en-US" sz="1800" dirty="0"/>
              <a:t>Asia</a:t>
            </a:r>
          </a:p>
          <a:p>
            <a:pPr marL="1428750" lvl="2" indent="-285750"/>
            <a:r>
              <a:rPr lang="en-US" sz="1800" dirty="0"/>
              <a:t>Developing World</a:t>
            </a:r>
          </a:p>
          <a:p>
            <a:pPr marL="971550" lvl="1" indent="-285750"/>
            <a:r>
              <a:rPr lang="en-US" sz="1800" dirty="0"/>
              <a:t>Labor and Employment</a:t>
            </a:r>
          </a:p>
          <a:p>
            <a:pPr marL="971550" lvl="1" indent="-285750"/>
            <a:r>
              <a:rPr lang="en-US" sz="1800" dirty="0"/>
              <a:t>Privacy</a:t>
            </a:r>
          </a:p>
          <a:p>
            <a:pPr marL="971550" lvl="1" indent="-285750"/>
            <a:r>
              <a:rPr lang="en-US" sz="1800" dirty="0"/>
              <a:t>Competition law</a:t>
            </a:r>
          </a:p>
          <a:p>
            <a:pPr marL="971550" lvl="1" indent="-285750"/>
            <a:r>
              <a:rPr lang="en-US" sz="1800" dirty="0"/>
              <a:t>Legal Operations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92781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Practice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98161" y="1825600"/>
            <a:ext cx="10744490" cy="4509584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Background</a:t>
            </a:r>
          </a:p>
          <a:p>
            <a:pPr marL="971550" lvl="1" indent="-285750"/>
            <a:r>
              <a:rPr lang="en-US" sz="1800" dirty="0"/>
              <a:t>Re-joined Gunderson as Of Counsel in mid-2023</a:t>
            </a:r>
          </a:p>
          <a:p>
            <a:pPr marL="971550" lvl="1" indent="-285750"/>
            <a:r>
              <a:rPr lang="en-US" sz="1800" dirty="0"/>
              <a:t>Current Practice</a:t>
            </a:r>
          </a:p>
          <a:p>
            <a:pPr marL="1428750" lvl="2" indent="-285750"/>
            <a:r>
              <a:rPr lang="en-US" sz="1800" dirty="0"/>
              <a:t>Providing in-house perspective on approaching legal and governance challenges</a:t>
            </a:r>
          </a:p>
          <a:p>
            <a:pPr marL="1428750" lvl="2" indent="-285750"/>
            <a:r>
              <a:rPr lang="en-US" sz="1800" dirty="0"/>
              <a:t>Advising life science and public companies on issues specific to them</a:t>
            </a:r>
          </a:p>
          <a:p>
            <a:pPr marL="1428750" lvl="2" indent="-285750"/>
            <a:r>
              <a:rPr lang="en-US" sz="1800" dirty="0"/>
              <a:t>GC in residence</a:t>
            </a:r>
          </a:p>
          <a:p>
            <a:pPr marL="1885950" lvl="3" indent="-285750"/>
            <a:r>
              <a:rPr lang="en-US" sz="1800" dirty="0"/>
              <a:t>Help GCs think through operational, legal and governance issues</a:t>
            </a:r>
          </a:p>
          <a:p>
            <a:pPr marL="1885950" lvl="3" indent="-285750"/>
            <a:r>
              <a:rPr lang="en-US" sz="1800" dirty="0"/>
              <a:t>Mentor GCs on their development and the development of the legal team</a:t>
            </a:r>
          </a:p>
          <a:p>
            <a:pPr marL="1885950" lvl="3" indent="-285750"/>
            <a:r>
              <a:rPr lang="en-US" sz="1800" dirty="0"/>
              <a:t>Help CEOs think about establishing a legal department and evaluate and shape existing legal teams</a:t>
            </a:r>
          </a:p>
          <a:p>
            <a:pPr marL="1885950" lvl="3" indent="-285750"/>
            <a:r>
              <a:rPr lang="en-US" sz="1800" dirty="0"/>
              <a:t>Evaluate legal department structure and talent level, consult on resourcing and department structure</a:t>
            </a:r>
          </a:p>
          <a:p>
            <a:pPr marL="1885950" lvl="3" indent="-285750"/>
            <a:r>
              <a:rPr lang="en-US" sz="1800" dirty="0"/>
              <a:t>“Phone a friend” – something I constantly searched for in-house</a:t>
            </a:r>
          </a:p>
          <a:p>
            <a:pPr marL="1428750" lvl="2" indent="-285750"/>
            <a:endParaRPr lang="en-US" sz="1800" dirty="0"/>
          </a:p>
          <a:p>
            <a:pPr marL="1428750" lvl="2" indent="-285750"/>
            <a:endParaRPr lang="en-US" sz="1800" dirty="0"/>
          </a:p>
          <a:p>
            <a:pPr lvl="2" indent="0">
              <a:buNone/>
            </a:pPr>
            <a:endParaRPr lang="en-US" sz="1800" dirty="0"/>
          </a:p>
          <a:p>
            <a:pPr lvl="1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87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40692" y="1690688"/>
            <a:ext cx="10515600" cy="4723910"/>
          </a:xfrm>
        </p:spPr>
        <p:txBody>
          <a:bodyPr>
            <a:noAutofit/>
          </a:bodyPr>
          <a:lstStyle/>
          <a:p>
            <a:r>
              <a:rPr lang="en-US" b="1" dirty="0"/>
              <a:t>PART 1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Introduction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”How do I build my GC role?”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Why isn’t the GC ”in the Room Where it Happens?”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How Does the GC Change the Dynamic?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Elements of the CEO Relationship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Developing the CEO Relationship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59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40692" y="1690688"/>
            <a:ext cx="10515600" cy="4723910"/>
          </a:xfrm>
        </p:spPr>
        <p:txBody>
          <a:bodyPr>
            <a:noAutofit/>
          </a:bodyPr>
          <a:lstStyle/>
          <a:p>
            <a:r>
              <a:rPr lang="en-US" b="1" dirty="0"/>
              <a:t>PART 2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From Back-Office Fixer to C-Suite Partner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What a Fully Formed GC Role Looks Like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Obstacles to Expanding the GC Role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57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40692" y="1690688"/>
            <a:ext cx="10515600" cy="4723910"/>
          </a:xfrm>
        </p:spPr>
        <p:txBody>
          <a:bodyPr>
            <a:noAutofit/>
          </a:bodyPr>
          <a:lstStyle/>
          <a:p>
            <a:r>
              <a:rPr lang="en-US" b="1" dirty="0"/>
              <a:t>PART 3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What’s the GC’s Relationship with the Board?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Getting Exposure to the Board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Co-existing with Outside Counsel at the Board Level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Key Questions for Developing Your Strategy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What Conversations am I having with GCs?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What Conversations am I having with CEOs?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77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“How do I build my GC role?”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98161" y="1825600"/>
            <a:ext cx="10744490" cy="4509584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By far, the most common conversations I have with GCs revolve around:</a:t>
            </a:r>
          </a:p>
          <a:p>
            <a:pPr marL="971550" lvl="1" indent="-285750"/>
            <a:r>
              <a:rPr lang="en-US" sz="1800" dirty="0"/>
              <a:t>Frustration at having a constrained role and not seeing a path to expand it</a:t>
            </a:r>
          </a:p>
          <a:p>
            <a:pPr marL="971550" lvl="1" indent="-285750"/>
            <a:r>
              <a:rPr lang="en-US" sz="1800" dirty="0"/>
              <a:t>Being head of legal, but not being given the title of General Counsel or having a clear path to getting there</a:t>
            </a:r>
          </a:p>
          <a:p>
            <a:pPr marL="971550" lvl="1" indent="-285750"/>
            <a:r>
              <a:rPr lang="en-US" sz="1800" dirty="0"/>
              <a:t>CEO not including GC in strategic conversations that would benefit from legal input</a:t>
            </a:r>
          </a:p>
          <a:p>
            <a:pPr marL="1428750" lvl="2" indent="-285750"/>
            <a:r>
              <a:rPr lang="en-US" sz="1800" dirty="0"/>
              <a:t>In some cases, GCs report to the CFO, in many cases they do not</a:t>
            </a:r>
          </a:p>
          <a:p>
            <a:pPr marL="971550" lvl="1" indent="-285750"/>
            <a:r>
              <a:rPr lang="en-US" sz="1800" dirty="0"/>
              <a:t>CEO/management engaging in self help, or calling outside counsel, instead of engaging the GC</a:t>
            </a:r>
          </a:p>
          <a:p>
            <a:pPr marL="971550" lvl="1" indent="-285750"/>
            <a:r>
              <a:rPr lang="en-US" sz="1800" dirty="0"/>
              <a:t>Lack of CEO interest in the activities or development of the legal function</a:t>
            </a:r>
          </a:p>
          <a:p>
            <a:pPr marL="971550" lvl="1" indent="-285750"/>
            <a:endParaRPr lang="en-US" sz="1800" dirty="0"/>
          </a:p>
          <a:p>
            <a:pPr lvl="2" indent="0">
              <a:buNone/>
            </a:pPr>
            <a:endParaRPr lang="en-US" sz="1800" dirty="0"/>
          </a:p>
          <a:p>
            <a:pPr lvl="1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42215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">
  <a:themeElements>
    <a:clrScheme name="Brand Refresh">
      <a:dk1>
        <a:srgbClr val="102744"/>
      </a:dk1>
      <a:lt1>
        <a:srgbClr val="FFFFFF"/>
      </a:lt1>
      <a:dk2>
        <a:srgbClr val="285E83"/>
      </a:dk2>
      <a:lt2>
        <a:srgbClr val="ECEDED"/>
      </a:lt2>
      <a:accent1>
        <a:srgbClr val="51838E"/>
      </a:accent1>
      <a:accent2>
        <a:srgbClr val="8BA89E"/>
      </a:accent2>
      <a:accent3>
        <a:srgbClr val="B7C0B6"/>
      </a:accent3>
      <a:accent4>
        <a:srgbClr val="D8A558"/>
      </a:accent4>
      <a:accent5>
        <a:srgbClr val="D18346"/>
      </a:accent5>
      <a:accent6>
        <a:srgbClr val="DA7059"/>
      </a:accent6>
      <a:hlink>
        <a:srgbClr val="BE4F30"/>
      </a:hlink>
      <a:folHlink>
        <a:srgbClr val="9C3730"/>
      </a:folHlink>
    </a:clrScheme>
    <a:fontScheme name="Georgia">
      <a:majorFont>
        <a:latin typeface="Georgia" panose="02040502050405020303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微軟正黑體"/>
        <a:font script="Laoo" typeface="DokChampa"/>
        <a:font script="Mong" typeface="Mongolian Baiti"/>
        <a:font script="Hans" typeface="方正舒体"/>
        <a:font script="Guru" typeface="Raavi"/>
        <a:font script="Thaa" typeface="MV Boli"/>
        <a:font script="Cans" typeface="Euphemia"/>
        <a:font script="Hang" typeface="돋움"/>
        <a:font script="Syrc" typeface="Estrangelo Edessa"/>
      </a:majorFont>
      <a:minorFont>
        <a:latin typeface="Georgia" panose="02040502050405020303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微軟正黑體"/>
        <a:font script="Laoo" typeface="DokChampa"/>
        <a:font script="Mong" typeface="Mongolian Baiti"/>
        <a:font script="Hans" typeface="方正舒体"/>
        <a:font script="Guru" typeface="Raavi"/>
        <a:font script="Thaa" typeface="MV Boli"/>
        <a:font script="Cans" typeface="Euphemia"/>
        <a:font script="Hang" typeface="돋움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- Primary Rebrand.pptx [Read-Only]" id="{B48EB327-027E-48DA-9E1A-6ED5D7FF5829}" vid="{BBD5C1E2-3AD5-4395-8F23-A1D84CE451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p r o p e r t i e s   x m l n s = " h t t p : / / w w w . i m a n a g e . c o m / w o r k / x m l s c h e m a " >  
     < d o c u m e n t i d > D O C S ! 9 0 3 6 7 6 3 . 2 < / d o c u m e n t i d >  
     < s e n d e r i d > J A E 2 < / s e n d e r i d >  
     < s e n d e r e m a i l > J E L Y @ G U N D E R . C O M < / s e n d e r e m a i l >  
     < l a s t m o d i f i e d > 2 0 2 3 - 0 7 - 2 6 T 1 3 : 1 5 : 5 2 . 0 0 0 0 0 0 0 - 0 7 : 0 0 < / l a s t m o d i f i e d >  
     < d a t a b a s e > D O C S < / d a t a b a s e >  
 < / p r o p e r t i e s > 
</file>

<file path=customXml/itemProps1.xml><?xml version="1.0" encoding="utf-8"?>
<ds:datastoreItem xmlns:ds="http://schemas.openxmlformats.org/officeDocument/2006/customXml" ds:itemID="{0D9D6D57-4B35-48C0-A128-ECAF358B7E1D}">
  <ds:schemaRefs>
    <ds:schemaRef ds:uri="http://www.imanage.com/work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- Primary Rebrand</Template>
  <TotalTime>7895</TotalTime>
  <Words>1499</Words>
  <Application>Microsoft Office PowerPoint</Application>
  <PresentationFormat>Widescreen</PresentationFormat>
  <Paragraphs>198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Franklin Gothic Book</vt:lpstr>
      <vt:lpstr>Franklin Gothic Medium</vt:lpstr>
      <vt:lpstr>Georgia</vt:lpstr>
      <vt:lpstr>Ubuntu</vt:lpstr>
      <vt:lpstr>Wingdings</vt:lpstr>
      <vt:lpstr>Master</vt:lpstr>
      <vt:lpstr>PowerPoint Presentation</vt:lpstr>
      <vt:lpstr>Clear Leader for the Innovation Economy</vt:lpstr>
      <vt:lpstr>Introduction</vt:lpstr>
      <vt:lpstr>Gilead Practices</vt:lpstr>
      <vt:lpstr>Current Practice</vt:lpstr>
      <vt:lpstr>Agenda</vt:lpstr>
      <vt:lpstr>Agenda</vt:lpstr>
      <vt:lpstr>Agenda</vt:lpstr>
      <vt:lpstr>“How do I build my GC role?”</vt:lpstr>
      <vt:lpstr>Why isn’t the GC in the “Room Where it Happens?”</vt:lpstr>
      <vt:lpstr>How does the GC change the dynamic? </vt:lpstr>
      <vt:lpstr>How does the GC change the dynamic?</vt:lpstr>
      <vt:lpstr>Elements of the CEO relationship</vt:lpstr>
      <vt:lpstr>Developing the CEO relationship</vt:lpstr>
      <vt:lpstr>Developing the CEO relationship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Nightmare on GC Street</dc:title>
  <dc:creator>bpletcher@gunder.com</dc:creator>
  <cp:lastModifiedBy>Chloe E. Parchman</cp:lastModifiedBy>
  <cp:revision>52</cp:revision>
  <cp:lastPrinted>2024-07-12T02:28:52Z</cp:lastPrinted>
  <dcterms:created xsi:type="dcterms:W3CDTF">1900-01-01T08:00:00Z</dcterms:created>
  <dcterms:modified xsi:type="dcterms:W3CDTF">2024-07-17T23:21:48Z</dcterms:modified>
</cp:coreProperties>
</file>