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742" r:id="rId2"/>
  </p:sldMasterIdLst>
  <p:notesMasterIdLst>
    <p:notesMasterId r:id="rId14"/>
  </p:notesMasterIdLst>
  <p:sldIdLst>
    <p:sldId id="256" r:id="rId3"/>
    <p:sldId id="351" r:id="rId4"/>
    <p:sldId id="281" r:id="rId5"/>
    <p:sldId id="263" r:id="rId6"/>
    <p:sldId id="343" r:id="rId7"/>
    <p:sldId id="336" r:id="rId8"/>
    <p:sldId id="344" r:id="rId9"/>
    <p:sldId id="342" r:id="rId10"/>
    <p:sldId id="339" r:id="rId11"/>
    <p:sldId id="338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D"/>
    <a:srgbClr val="99FF41"/>
    <a:srgbClr val="607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5940"/>
  </p:normalViewPr>
  <p:slideViewPr>
    <p:cSldViewPr snapToGrid="0" snapToObjects="1">
      <p:cViewPr varScale="1">
        <p:scale>
          <a:sx n="67" d="100"/>
          <a:sy n="67" d="100"/>
        </p:scale>
        <p:origin x="66" y="84"/>
      </p:cViewPr>
      <p:guideLst/>
    </p:cSldViewPr>
  </p:slideViewPr>
  <p:outlineViewPr>
    <p:cViewPr>
      <p:scale>
        <a:sx n="33" d="100"/>
        <a:sy n="33" d="100"/>
      </p:scale>
      <p:origin x="0" y="-26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2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7F480-F5CB-4C98-A6F8-02B3D32E942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1119BD-D594-453E-90FC-A0692309F64A}">
      <dgm:prSet phldrT="[Text]"/>
      <dgm:spPr/>
      <dgm:t>
        <a:bodyPr/>
        <a:lstStyle/>
        <a:p>
          <a:r>
            <a:rPr lang="en-US" dirty="0" smtClean="0"/>
            <a:t>Finance &amp; Accounting</a:t>
          </a:r>
          <a:endParaRPr lang="en-US" dirty="0"/>
        </a:p>
      </dgm:t>
    </dgm:pt>
    <dgm:pt modelId="{10C73139-B6CD-4548-B5F0-779E4FB6A538}" type="parTrans" cxnId="{291C4ADB-DAB3-41BB-8794-3CC718D22028}">
      <dgm:prSet/>
      <dgm:spPr/>
      <dgm:t>
        <a:bodyPr/>
        <a:lstStyle/>
        <a:p>
          <a:endParaRPr lang="en-US"/>
        </a:p>
      </dgm:t>
    </dgm:pt>
    <dgm:pt modelId="{E8314C09-3827-4C88-A819-D74A1282D83D}" type="sibTrans" cxnId="{291C4ADB-DAB3-41BB-8794-3CC718D22028}">
      <dgm:prSet/>
      <dgm:spPr/>
      <dgm:t>
        <a:bodyPr/>
        <a:lstStyle/>
        <a:p>
          <a:endParaRPr lang="en-US"/>
        </a:p>
      </dgm:t>
    </dgm:pt>
    <dgm:pt modelId="{39A625B2-51AA-421E-8358-3F016D2A23D5}">
      <dgm:prSet phldrT="[Text]"/>
      <dgm:spPr/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F0E78672-B932-4ECE-A589-4FA64325726E}" type="parTrans" cxnId="{0C641A8F-3BFE-4933-A2A1-950BED189FD7}">
      <dgm:prSet/>
      <dgm:spPr/>
      <dgm:t>
        <a:bodyPr/>
        <a:lstStyle/>
        <a:p>
          <a:endParaRPr lang="en-US"/>
        </a:p>
      </dgm:t>
    </dgm:pt>
    <dgm:pt modelId="{AB480E4A-FBD1-43E9-A669-A9B6EBDB8A9E}" type="sibTrans" cxnId="{0C641A8F-3BFE-4933-A2A1-950BED189FD7}">
      <dgm:prSet/>
      <dgm:spPr/>
      <dgm:t>
        <a:bodyPr/>
        <a:lstStyle/>
        <a:p>
          <a:endParaRPr lang="en-US"/>
        </a:p>
      </dgm:t>
    </dgm:pt>
    <dgm:pt modelId="{7A730BF8-C74B-4DC3-9984-9919C74A5794}">
      <dgm:prSet phldrT="[Text]"/>
      <dgm:spPr/>
      <dgm:t>
        <a:bodyPr/>
        <a:lstStyle/>
        <a:p>
          <a:r>
            <a:rPr lang="en-US" dirty="0" smtClean="0"/>
            <a:t>Equity Compensation</a:t>
          </a:r>
          <a:endParaRPr lang="en-US" dirty="0"/>
        </a:p>
      </dgm:t>
    </dgm:pt>
    <dgm:pt modelId="{F7BD9F9A-5673-40F9-B2C3-F63E701931A2}" type="parTrans" cxnId="{B76870A5-3461-427E-9AA6-999BCE45B86E}">
      <dgm:prSet/>
      <dgm:spPr/>
      <dgm:t>
        <a:bodyPr/>
        <a:lstStyle/>
        <a:p>
          <a:endParaRPr lang="en-US"/>
        </a:p>
      </dgm:t>
    </dgm:pt>
    <dgm:pt modelId="{8B8A738C-8E2D-4DC6-82DE-896588631E51}" type="sibTrans" cxnId="{B76870A5-3461-427E-9AA6-999BCE45B86E}">
      <dgm:prSet/>
      <dgm:spPr/>
      <dgm:t>
        <a:bodyPr/>
        <a:lstStyle/>
        <a:p>
          <a:endParaRPr lang="en-US"/>
        </a:p>
      </dgm:t>
    </dgm:pt>
    <dgm:pt modelId="{5946CD98-192F-43DD-A077-90DA83D8BA2A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B8CBBEDB-4ACA-4D52-BACC-57F74A53BC8B}" type="parTrans" cxnId="{CACD8C0D-0551-4CB3-A044-EB38714B4513}">
      <dgm:prSet/>
      <dgm:spPr/>
      <dgm:t>
        <a:bodyPr/>
        <a:lstStyle/>
        <a:p>
          <a:endParaRPr lang="en-US"/>
        </a:p>
      </dgm:t>
    </dgm:pt>
    <dgm:pt modelId="{73D34CAE-1769-47F8-9811-34E7FC607CE7}" type="sibTrans" cxnId="{CACD8C0D-0551-4CB3-A044-EB38714B4513}">
      <dgm:prSet/>
      <dgm:spPr/>
      <dgm:t>
        <a:bodyPr/>
        <a:lstStyle/>
        <a:p>
          <a:endParaRPr lang="en-US"/>
        </a:p>
      </dgm:t>
    </dgm:pt>
    <dgm:pt modelId="{C742D20B-98D2-41D1-9745-B031DED38377}">
      <dgm:prSet/>
      <dgm:spPr/>
      <dgm:t>
        <a:bodyPr/>
        <a:lstStyle/>
        <a:p>
          <a:r>
            <a:rPr lang="en-US" dirty="0" smtClean="0"/>
            <a:t>IP, Commercial Contracts &amp; Privacy</a:t>
          </a:r>
          <a:endParaRPr lang="en-US" dirty="0"/>
        </a:p>
      </dgm:t>
    </dgm:pt>
    <dgm:pt modelId="{815F5E61-0878-42E3-ACA8-77EA116B51E2}" type="parTrans" cxnId="{FF2F1D42-A5E3-4D90-BD0D-BA563FC35052}">
      <dgm:prSet/>
      <dgm:spPr/>
      <dgm:t>
        <a:bodyPr/>
        <a:lstStyle/>
        <a:p>
          <a:endParaRPr lang="en-US"/>
        </a:p>
      </dgm:t>
    </dgm:pt>
    <dgm:pt modelId="{AA164D64-41A2-459A-9E88-9D3038B06D7B}" type="sibTrans" cxnId="{FF2F1D42-A5E3-4D90-BD0D-BA563FC35052}">
      <dgm:prSet/>
      <dgm:spPr/>
      <dgm:t>
        <a:bodyPr/>
        <a:lstStyle/>
        <a:p>
          <a:endParaRPr lang="en-US"/>
        </a:p>
      </dgm:t>
    </dgm:pt>
    <dgm:pt modelId="{B1AD01A3-AFF7-428D-B717-AF09D63F0C27}" type="pres">
      <dgm:prSet presAssocID="{14B7F480-F5CB-4C98-A6F8-02B3D32E9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F3A30-D75B-47DB-A849-FA206DBF5B4E}" type="pres">
      <dgm:prSet presAssocID="{721119BD-D594-453E-90FC-A0692309F64A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AF511-5B72-4D11-95BF-6F71ECE1AFFD}" type="pres">
      <dgm:prSet presAssocID="{E8314C09-3827-4C88-A819-D74A1282D83D}" presName="space" presStyleCnt="0"/>
      <dgm:spPr/>
      <dgm:t>
        <a:bodyPr/>
        <a:lstStyle/>
        <a:p>
          <a:endParaRPr lang="en-US"/>
        </a:p>
      </dgm:t>
    </dgm:pt>
    <dgm:pt modelId="{7DB1ED49-F47E-473E-B6D8-5566628D6BB6}" type="pres">
      <dgm:prSet presAssocID="{39A625B2-51AA-421E-8358-3F016D2A23D5}" presName="Name5" presStyleLbl="vennNode1" presStyleIdx="1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E2DDC-EAC2-45FB-B0A1-5C553487AB7B}" type="pres">
      <dgm:prSet presAssocID="{AB480E4A-FBD1-43E9-A669-A9B6EBDB8A9E}" presName="space" presStyleCnt="0"/>
      <dgm:spPr/>
      <dgm:t>
        <a:bodyPr/>
        <a:lstStyle/>
        <a:p>
          <a:endParaRPr lang="en-US"/>
        </a:p>
      </dgm:t>
    </dgm:pt>
    <dgm:pt modelId="{79920A3A-AA3B-43B2-BC28-1A93A830C3A6}" type="pres">
      <dgm:prSet presAssocID="{7A730BF8-C74B-4DC3-9984-9919C74A5794}" presName="Name5" presStyleLbl="vennNode1" presStyleIdx="2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9CC80-982D-4BAF-98B2-72BDAD71C25A}" type="pres">
      <dgm:prSet presAssocID="{8B8A738C-8E2D-4DC6-82DE-896588631E51}" presName="space" presStyleCnt="0"/>
      <dgm:spPr/>
      <dgm:t>
        <a:bodyPr/>
        <a:lstStyle/>
        <a:p>
          <a:endParaRPr lang="en-US"/>
        </a:p>
      </dgm:t>
    </dgm:pt>
    <dgm:pt modelId="{3353CE04-C869-42B7-9CA7-AF248CE77E42}" type="pres">
      <dgm:prSet presAssocID="{5946CD98-192F-43DD-A077-90DA83D8BA2A}" presName="Name5" presStyleLbl="vennNode1" presStyleIdx="3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42724-DD64-45E5-9332-406D5A3835B4}" type="pres">
      <dgm:prSet presAssocID="{73D34CAE-1769-47F8-9811-34E7FC607CE7}" presName="space" presStyleCnt="0"/>
      <dgm:spPr/>
      <dgm:t>
        <a:bodyPr/>
        <a:lstStyle/>
        <a:p>
          <a:endParaRPr lang="en-US"/>
        </a:p>
      </dgm:t>
    </dgm:pt>
    <dgm:pt modelId="{0DEA8A0C-5E15-4A2C-9A99-05DCACC43243}" type="pres">
      <dgm:prSet presAssocID="{C742D20B-98D2-41D1-9745-B031DED3837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F1D42-A5E3-4D90-BD0D-BA563FC35052}" srcId="{14B7F480-F5CB-4C98-A6F8-02B3D32E942E}" destId="{C742D20B-98D2-41D1-9745-B031DED38377}" srcOrd="4" destOrd="0" parTransId="{815F5E61-0878-42E3-ACA8-77EA116B51E2}" sibTransId="{AA164D64-41A2-459A-9E88-9D3038B06D7B}"/>
    <dgm:cxn modelId="{0C641A8F-3BFE-4933-A2A1-950BED189FD7}" srcId="{14B7F480-F5CB-4C98-A6F8-02B3D32E942E}" destId="{39A625B2-51AA-421E-8358-3F016D2A23D5}" srcOrd="1" destOrd="0" parTransId="{F0E78672-B932-4ECE-A589-4FA64325726E}" sibTransId="{AB480E4A-FBD1-43E9-A669-A9B6EBDB8A9E}"/>
    <dgm:cxn modelId="{B76870A5-3461-427E-9AA6-999BCE45B86E}" srcId="{14B7F480-F5CB-4C98-A6F8-02B3D32E942E}" destId="{7A730BF8-C74B-4DC3-9984-9919C74A5794}" srcOrd="2" destOrd="0" parTransId="{F7BD9F9A-5673-40F9-B2C3-F63E701931A2}" sibTransId="{8B8A738C-8E2D-4DC6-82DE-896588631E51}"/>
    <dgm:cxn modelId="{CACD8C0D-0551-4CB3-A044-EB38714B4513}" srcId="{14B7F480-F5CB-4C98-A6F8-02B3D32E942E}" destId="{5946CD98-192F-43DD-A077-90DA83D8BA2A}" srcOrd="3" destOrd="0" parTransId="{B8CBBEDB-4ACA-4D52-BACC-57F74A53BC8B}" sibTransId="{73D34CAE-1769-47F8-9811-34E7FC607CE7}"/>
    <dgm:cxn modelId="{214E2428-A906-48CC-9DFE-5714242D87FD}" type="presOf" srcId="{5946CD98-192F-43DD-A077-90DA83D8BA2A}" destId="{3353CE04-C869-42B7-9CA7-AF248CE77E42}" srcOrd="0" destOrd="0" presId="urn:microsoft.com/office/officeart/2005/8/layout/venn3"/>
    <dgm:cxn modelId="{99E18D45-7415-438C-85D6-59FAAEE19CF8}" type="presOf" srcId="{39A625B2-51AA-421E-8358-3F016D2A23D5}" destId="{7DB1ED49-F47E-473E-B6D8-5566628D6BB6}" srcOrd="0" destOrd="0" presId="urn:microsoft.com/office/officeart/2005/8/layout/venn3"/>
    <dgm:cxn modelId="{291C4ADB-DAB3-41BB-8794-3CC718D22028}" srcId="{14B7F480-F5CB-4C98-A6F8-02B3D32E942E}" destId="{721119BD-D594-453E-90FC-A0692309F64A}" srcOrd="0" destOrd="0" parTransId="{10C73139-B6CD-4548-B5F0-779E4FB6A538}" sibTransId="{E8314C09-3827-4C88-A819-D74A1282D83D}"/>
    <dgm:cxn modelId="{40E600B2-F6C6-43F1-839E-7D1AE30E3B59}" type="presOf" srcId="{C742D20B-98D2-41D1-9745-B031DED38377}" destId="{0DEA8A0C-5E15-4A2C-9A99-05DCACC43243}" srcOrd="0" destOrd="0" presId="urn:microsoft.com/office/officeart/2005/8/layout/venn3"/>
    <dgm:cxn modelId="{567939E0-619B-417D-BF46-B29465A29F15}" type="presOf" srcId="{721119BD-D594-453E-90FC-A0692309F64A}" destId="{A19F3A30-D75B-47DB-A849-FA206DBF5B4E}" srcOrd="0" destOrd="0" presId="urn:microsoft.com/office/officeart/2005/8/layout/venn3"/>
    <dgm:cxn modelId="{309D5FF4-057D-4B2A-B8B0-D628EDFA0DC4}" type="presOf" srcId="{7A730BF8-C74B-4DC3-9984-9919C74A5794}" destId="{79920A3A-AA3B-43B2-BC28-1A93A830C3A6}" srcOrd="0" destOrd="0" presId="urn:microsoft.com/office/officeart/2005/8/layout/venn3"/>
    <dgm:cxn modelId="{606BD827-D740-4166-A6A5-283606FFCA48}" type="presOf" srcId="{14B7F480-F5CB-4C98-A6F8-02B3D32E942E}" destId="{B1AD01A3-AFF7-428D-B717-AF09D63F0C27}" srcOrd="0" destOrd="0" presId="urn:microsoft.com/office/officeart/2005/8/layout/venn3"/>
    <dgm:cxn modelId="{715860CC-F04E-4562-9747-08D470BBC28A}" type="presParOf" srcId="{B1AD01A3-AFF7-428D-B717-AF09D63F0C27}" destId="{A19F3A30-D75B-47DB-A849-FA206DBF5B4E}" srcOrd="0" destOrd="0" presId="urn:microsoft.com/office/officeart/2005/8/layout/venn3"/>
    <dgm:cxn modelId="{DC627BBC-4786-4504-86A8-4CC44D42E447}" type="presParOf" srcId="{B1AD01A3-AFF7-428D-B717-AF09D63F0C27}" destId="{BCAAF511-5B72-4D11-95BF-6F71ECE1AFFD}" srcOrd="1" destOrd="0" presId="urn:microsoft.com/office/officeart/2005/8/layout/venn3"/>
    <dgm:cxn modelId="{A40467A9-5F57-4446-A842-E280796E8FE0}" type="presParOf" srcId="{B1AD01A3-AFF7-428D-B717-AF09D63F0C27}" destId="{7DB1ED49-F47E-473E-B6D8-5566628D6BB6}" srcOrd="2" destOrd="0" presId="urn:microsoft.com/office/officeart/2005/8/layout/venn3"/>
    <dgm:cxn modelId="{CD9F914D-6C81-4770-8E4D-9A6DB90FB2BC}" type="presParOf" srcId="{B1AD01A3-AFF7-428D-B717-AF09D63F0C27}" destId="{E7BE2DDC-EAC2-45FB-B0A1-5C553487AB7B}" srcOrd="3" destOrd="0" presId="urn:microsoft.com/office/officeart/2005/8/layout/venn3"/>
    <dgm:cxn modelId="{4C8894FE-E859-4B3D-8B60-C169C60756B9}" type="presParOf" srcId="{B1AD01A3-AFF7-428D-B717-AF09D63F0C27}" destId="{79920A3A-AA3B-43B2-BC28-1A93A830C3A6}" srcOrd="4" destOrd="0" presId="urn:microsoft.com/office/officeart/2005/8/layout/venn3"/>
    <dgm:cxn modelId="{17C92260-3FD7-49D7-98FF-A8831F8351EF}" type="presParOf" srcId="{B1AD01A3-AFF7-428D-B717-AF09D63F0C27}" destId="{92E9CC80-982D-4BAF-98B2-72BDAD71C25A}" srcOrd="5" destOrd="0" presId="urn:microsoft.com/office/officeart/2005/8/layout/venn3"/>
    <dgm:cxn modelId="{8398EBA8-F45B-44A2-8833-8CE244982BCA}" type="presParOf" srcId="{B1AD01A3-AFF7-428D-B717-AF09D63F0C27}" destId="{3353CE04-C869-42B7-9CA7-AF248CE77E42}" srcOrd="6" destOrd="0" presId="urn:microsoft.com/office/officeart/2005/8/layout/venn3"/>
    <dgm:cxn modelId="{A9817D7B-490B-4F10-AB1E-1B6FE3037196}" type="presParOf" srcId="{B1AD01A3-AFF7-428D-B717-AF09D63F0C27}" destId="{51B42724-DD64-45E5-9332-406D5A3835B4}" srcOrd="7" destOrd="0" presId="urn:microsoft.com/office/officeart/2005/8/layout/venn3"/>
    <dgm:cxn modelId="{A55620EE-0754-4755-A178-E946DBCA71A6}" type="presParOf" srcId="{B1AD01A3-AFF7-428D-B717-AF09D63F0C27}" destId="{0DEA8A0C-5E15-4A2C-9A99-05DCACC43243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3A30-D75B-47DB-A849-FA206DBF5B4E}">
      <dsp:nvSpPr>
        <dsp:cNvPr id="0" name=""/>
        <dsp:cNvSpPr/>
      </dsp:nvSpPr>
      <dsp:spPr>
        <a:xfrm>
          <a:off x="2" y="560231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Finance &amp; Accounting</a:t>
          </a:r>
          <a:endParaRPr lang="en-US" sz="1800" kern="1200" dirty="0"/>
        </a:p>
      </dsp:txBody>
      <dsp:txXfrm>
        <a:off x="366573" y="926802"/>
        <a:ext cx="1769961" cy="1769961"/>
      </dsp:txXfrm>
    </dsp:sp>
    <dsp:sp modelId="{7DB1ED49-F47E-473E-B6D8-5566628D6BB6}">
      <dsp:nvSpPr>
        <dsp:cNvPr id="0" name=""/>
        <dsp:cNvSpPr/>
      </dsp:nvSpPr>
      <dsp:spPr>
        <a:xfrm>
          <a:off x="2002484" y="560231"/>
          <a:ext cx="2503103" cy="2503103"/>
        </a:xfrm>
        <a:prstGeom prst="ellipse">
          <a:avLst/>
        </a:prstGeom>
        <a:solidFill>
          <a:schemeClr val="accent2">
            <a:alpha val="50000"/>
            <a:hueOff val="-679667"/>
            <a:satOff val="-1733"/>
            <a:lumOff val="3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Compliance</a:t>
          </a:r>
          <a:endParaRPr lang="en-US" sz="1800" kern="1200" dirty="0"/>
        </a:p>
      </dsp:txBody>
      <dsp:txXfrm>
        <a:off x="2369055" y="926802"/>
        <a:ext cx="1769961" cy="1769961"/>
      </dsp:txXfrm>
    </dsp:sp>
    <dsp:sp modelId="{79920A3A-AA3B-43B2-BC28-1A93A830C3A6}">
      <dsp:nvSpPr>
        <dsp:cNvPr id="0" name=""/>
        <dsp:cNvSpPr/>
      </dsp:nvSpPr>
      <dsp:spPr>
        <a:xfrm>
          <a:off x="4004967" y="560231"/>
          <a:ext cx="2503103" cy="2503103"/>
        </a:xfrm>
        <a:prstGeom prst="ellipse">
          <a:avLst/>
        </a:prstGeom>
        <a:solidFill>
          <a:schemeClr val="accent2">
            <a:alpha val="50000"/>
            <a:hueOff val="-1359335"/>
            <a:satOff val="-3466"/>
            <a:lumOff val="6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Equity Compensation</a:t>
          </a:r>
          <a:endParaRPr lang="en-US" sz="1800" kern="1200" dirty="0"/>
        </a:p>
      </dsp:txBody>
      <dsp:txXfrm>
        <a:off x="4371538" y="926802"/>
        <a:ext cx="1769961" cy="1769961"/>
      </dsp:txXfrm>
    </dsp:sp>
    <dsp:sp modelId="{3353CE04-C869-42B7-9CA7-AF248CE77E42}">
      <dsp:nvSpPr>
        <dsp:cNvPr id="0" name=""/>
        <dsp:cNvSpPr/>
      </dsp:nvSpPr>
      <dsp:spPr>
        <a:xfrm>
          <a:off x="6007449" y="560231"/>
          <a:ext cx="2503103" cy="2503103"/>
        </a:xfrm>
        <a:prstGeom prst="ellipse">
          <a:avLst/>
        </a:prstGeom>
        <a:solidFill>
          <a:schemeClr val="accent2">
            <a:alpha val="50000"/>
            <a:hueOff val="-2039002"/>
            <a:satOff val="-5199"/>
            <a:lumOff val="9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Human Resources</a:t>
          </a:r>
          <a:endParaRPr lang="en-US" sz="1800" kern="1200" dirty="0"/>
        </a:p>
      </dsp:txBody>
      <dsp:txXfrm>
        <a:off x="6374020" y="926802"/>
        <a:ext cx="1769961" cy="1769961"/>
      </dsp:txXfrm>
    </dsp:sp>
    <dsp:sp modelId="{0DEA8A0C-5E15-4A2C-9A99-05DCACC43243}">
      <dsp:nvSpPr>
        <dsp:cNvPr id="0" name=""/>
        <dsp:cNvSpPr/>
      </dsp:nvSpPr>
      <dsp:spPr>
        <a:xfrm>
          <a:off x="8011214" y="560231"/>
          <a:ext cx="2503103" cy="2503103"/>
        </a:xfrm>
        <a:prstGeom prst="ellipse">
          <a:avLst/>
        </a:prstGeom>
        <a:solidFill>
          <a:schemeClr val="accent2">
            <a:alpha val="50000"/>
            <a:hueOff val="-2718669"/>
            <a:satOff val="-6932"/>
            <a:lumOff val="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IP, Commercial Contracts &amp; Privacy</a:t>
          </a:r>
          <a:endParaRPr lang="en-US" sz="1800" kern="1200" dirty="0"/>
        </a:p>
      </dsp:txBody>
      <dsp:txXfrm>
        <a:off x="8377785" y="926802"/>
        <a:ext cx="1769961" cy="176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C6E2-347B-004C-94EC-7699AF1F642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22BD-43B9-D442-B8BF-1F319A2C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14C79-397B-474F-A614-5CB484830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199789" y="1389723"/>
            <a:ext cx="3792427" cy="1103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2781663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1E9A3-B3C5-3D4D-894B-DE976ACB23C2}"/>
              </a:ext>
            </a:extLst>
          </p:cNvPr>
          <p:cNvSpPr txBox="1"/>
          <p:nvPr userDrawn="1"/>
        </p:nvSpPr>
        <p:spPr>
          <a:xfrm>
            <a:off x="3641282" y="4824148"/>
            <a:ext cx="4909428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aseline="0">
                <a:solidFill>
                  <a:schemeClr val="tx1"/>
                </a:solidFill>
                <a:latin typeface="Georgia" panose="02040502050405020303" pitchFamily="18" charset="0"/>
              </a:rPr>
              <a:t>We represent </a:t>
            </a:r>
            <a:r>
              <a:rPr lang="en-US" sz="2489" b="1" i="1" baseline="0">
                <a:solidFill>
                  <a:schemeClr val="tx1"/>
                </a:solidFill>
                <a:latin typeface="Georgia" panose="02040502050405020303" pitchFamily="18" charset="0"/>
              </a:rPr>
              <a:t>what’s next.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3838C-763C-7E40-A57C-7848B6FD4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5408" y="3080770"/>
            <a:ext cx="4781183" cy="576821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5D9622F-A833-2845-9BC6-D555E2113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5134" y="3856932"/>
            <a:ext cx="3641725" cy="348224"/>
          </a:xfrm>
        </p:spPr>
        <p:txBody>
          <a:bodyPr>
            <a:norm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D549B-3ED3-BD46-A580-85CE27BD1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 can also split your content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CB5FB-35C0-7F43-8AA8-71A7DCCFF64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A495CF-B02C-F344-D3B2-1419D0B1D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3356137-2A75-96F9-A1B4-F7B24FB243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80858"/>
            <a:ext cx="5181600" cy="4045279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>
            <a:lvl1pPr algn="l"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76BB4C26-8482-9B8D-942F-9E8E6D696B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198" y="1880858"/>
            <a:ext cx="5181600" cy="4045279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97AC6675-1B71-64F2-F17A-960E5CD38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470503"/>
            <a:ext cx="5181600" cy="3478213"/>
          </a:xfrm>
        </p:spPr>
        <p:txBody>
          <a:bodyPr lIns="144000"/>
          <a:lstStyle>
            <a:lvl1pPr marL="0" indent="0"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8E0AFC7C-518F-4F6B-545E-3DAD588EFC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2" y="2470502"/>
            <a:ext cx="518160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It helps the reader better distinguish between two ideas.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489E697-8B57-C1FD-7C41-4932A7D1A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9A3D6AF8-7626-1EA0-119F-8A7FDB077A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016570"/>
            <a:ext cx="518160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721D1B32-43FB-D61B-6D36-92FDDB1FA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2202" y="2018656"/>
            <a:ext cx="518160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2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6F2F4D6-362E-5C4C-779A-EFC57396A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8A6168-8B5C-7F88-A0F6-9CD079878A23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193CA5A-B58A-A2A2-8EE8-645CF94C26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0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Split content into three columns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B1F48C6-ECC7-D549-839A-C6CDEA87D6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448418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Uses the same principle as splitting into two columns.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1D3DF43-11E4-B641-81AC-4085AFF27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0920" y="2448418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Help the reader compare 3 concepts, choices or steps.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983210A-1A41-384C-84B4-79BC63B895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77853" y="2448379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With narrower columns you will want less text for each concept.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9A0AC0-17CC-4449-A55E-C88C5F7F8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3797BFF-7A02-274A-83B6-121B897BF3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926258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1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9AE1603-AC9B-8D41-ADFE-B994CB80FB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0920" y="1933528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2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45875F-EFD0-FB40-882C-5E1B68E13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853" y="1926257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3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DBDE809-6AE2-F98D-466F-D4AFDFC12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B74B10-A37B-6E0E-741A-7F50485F0B66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1CD93E2-3BE7-7625-4E89-59D29B9B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3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Split content into three columns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DD0A3-24B7-F240-86D2-DFE6C9A9B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7A65839-04B3-CC56-8015-5F040C357F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A084FD-6125-28CA-DF95-74A9B6C1F4D1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BF6F2B5-47C1-5497-9E1F-5C5CFF1F1A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2550CE-E9BA-F886-3DED-EAAA79AE8F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1880858"/>
            <a:ext cx="3375950" cy="40452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E2F2A34-20CE-DECA-D08C-2C7F5AC06C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DF1F795-D502-01C6-B138-7E5A461D09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E678311-340B-5137-EE83-5076632A14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5133" y="1880858"/>
            <a:ext cx="3375950" cy="40452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D523794-A060-C434-AC16-02C52F48D2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5135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2D19205-90FD-1574-F8F9-D305ECB1B7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5135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01B772A-83BD-0443-EC10-CCD63BE9DC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2066" y="1880858"/>
            <a:ext cx="3375950" cy="40452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6E97997-6D35-DC6C-00AB-637436E5B4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72068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89A598-2630-146D-D8C5-A46720C00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2068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</p:spTree>
    <p:extLst>
      <p:ext uri="{BB962C8B-B14F-4D97-AF65-F5344CB8AC3E}">
        <p14:creationId xmlns:p14="http://schemas.microsoft.com/office/powerpoint/2010/main" val="143743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Split content into three columns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F8EFBC3-347B-C146-829B-9B3D93C43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CB5FB-35C0-7F43-8AA8-71A7DCCFF64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74E948CD-0FB2-5248-A1DF-776E18533B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DA495CF-B02C-F344-D3B2-1419D0B1D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-4977932"/>
            <a:ext cx="339425" cy="678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89E697-8B57-C1FD-7C41-4932A7D1A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-4977932"/>
            <a:ext cx="339425" cy="67885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987C331-F813-E1E8-F4A7-513D29170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1880858"/>
            <a:ext cx="3375950" cy="4045279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2CB8501-AFBF-4943-C0A5-4BEE0C33C0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3E4A862-EEB4-0047-64E1-F2E149931C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A4944B7-7AC5-7BCF-A6D6-CBCE43AF34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05133" y="1880858"/>
            <a:ext cx="3375950" cy="4045279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EF78E89-9D08-C24F-2A99-5B7281D160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5135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7B4E302-0005-8658-C4A6-7274AB5A91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5135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937F3DF-BE10-973A-0AFB-B79D292C3D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72066" y="1880858"/>
            <a:ext cx="3375950" cy="4045279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D355F17-1D96-B9D7-82B3-8629D31EAE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2068" y="2470503"/>
            <a:ext cx="337595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82DCF4A-5D95-3638-10AB-26017668D0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2068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ACCE8D-066E-5B42-CAA6-EE9982A5C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51518E-1278-467C-DF1F-7910BC41CA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Graphic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Show inter-related concepts</a:t>
            </a:r>
          </a:p>
        </p:txBody>
      </p:sp>
      <p:sp>
        <p:nvSpPr>
          <p:cNvPr id="5" name="Google Shape;413;p41">
            <a:extLst>
              <a:ext uri="{FF2B5EF4-FFF2-40B4-BE49-F238E27FC236}">
                <a16:creationId xmlns:a16="http://schemas.microsoft.com/office/drawing/2014/main" id="{06EB6F2C-D398-D14B-8A4C-A7C54B6F80AE}"/>
              </a:ext>
            </a:extLst>
          </p:cNvPr>
          <p:cNvSpPr/>
          <p:nvPr userDrawn="1"/>
        </p:nvSpPr>
        <p:spPr>
          <a:xfrm>
            <a:off x="1273323" y="381714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endParaRPr sz="1867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6" name="Google Shape;414;p41">
            <a:extLst>
              <a:ext uri="{FF2B5EF4-FFF2-40B4-BE49-F238E27FC236}">
                <a16:creationId xmlns:a16="http://schemas.microsoft.com/office/drawing/2014/main" id="{404E84B5-DBB9-A247-92A6-13033485EA43}"/>
              </a:ext>
            </a:extLst>
          </p:cNvPr>
          <p:cNvSpPr/>
          <p:nvPr userDrawn="1"/>
        </p:nvSpPr>
        <p:spPr>
          <a:xfrm>
            <a:off x="6204935" y="3823328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413;p41">
            <a:extLst>
              <a:ext uri="{FF2B5EF4-FFF2-40B4-BE49-F238E27FC236}">
                <a16:creationId xmlns:a16="http://schemas.microsoft.com/office/drawing/2014/main" id="{E62BBA77-7CED-514E-B57F-B47EDD4C1E6C}"/>
              </a:ext>
            </a:extLst>
          </p:cNvPr>
          <p:cNvSpPr/>
          <p:nvPr userDrawn="1"/>
        </p:nvSpPr>
        <p:spPr>
          <a:xfrm>
            <a:off x="1262333" y="183290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endParaRPr sz="1867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8" name="Google Shape;414;p41">
            <a:extLst>
              <a:ext uri="{FF2B5EF4-FFF2-40B4-BE49-F238E27FC236}">
                <a16:creationId xmlns:a16="http://schemas.microsoft.com/office/drawing/2014/main" id="{49564B7D-70CA-CF47-9273-ADAF03BEA2F3}"/>
              </a:ext>
            </a:extLst>
          </p:cNvPr>
          <p:cNvSpPr/>
          <p:nvPr userDrawn="1"/>
        </p:nvSpPr>
        <p:spPr>
          <a:xfrm>
            <a:off x="6204935" y="183290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17" name="Google Shape;417;p41">
            <a:extLst>
              <a:ext uri="{FF2B5EF4-FFF2-40B4-BE49-F238E27FC236}">
                <a16:creationId xmlns:a16="http://schemas.microsoft.com/office/drawing/2014/main" id="{7D9A2A68-414C-1944-AB66-FF0749E0850F}"/>
              </a:ext>
            </a:extLst>
          </p:cNvPr>
          <p:cNvSpPr/>
          <p:nvPr userDrawn="1"/>
        </p:nvSpPr>
        <p:spPr>
          <a:xfrm>
            <a:off x="4646148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1027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8" name="Google Shape;418;p41">
            <a:extLst>
              <a:ext uri="{FF2B5EF4-FFF2-40B4-BE49-F238E27FC236}">
                <a16:creationId xmlns:a16="http://schemas.microsoft.com/office/drawing/2014/main" id="{DDC5DB29-8EA9-1947-83D3-716522C029F0}"/>
              </a:ext>
            </a:extLst>
          </p:cNvPr>
          <p:cNvSpPr/>
          <p:nvPr userDrawn="1"/>
        </p:nvSpPr>
        <p:spPr>
          <a:xfrm rot="5400000">
            <a:off x="4842955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285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9" name="Google Shape;419;p41">
            <a:extLst>
              <a:ext uri="{FF2B5EF4-FFF2-40B4-BE49-F238E27FC236}">
                <a16:creationId xmlns:a16="http://schemas.microsoft.com/office/drawing/2014/main" id="{172AB262-5088-734C-88E1-205408DFF2BD}"/>
              </a:ext>
            </a:extLst>
          </p:cNvPr>
          <p:cNvSpPr/>
          <p:nvPr userDrawn="1"/>
        </p:nvSpPr>
        <p:spPr>
          <a:xfrm rot="10800000">
            <a:off x="4830345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DF81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0" name="Google Shape;420;p41">
            <a:extLst>
              <a:ext uri="{FF2B5EF4-FFF2-40B4-BE49-F238E27FC236}">
                <a16:creationId xmlns:a16="http://schemas.microsoft.com/office/drawing/2014/main" id="{F2FA6BBF-89ED-6742-A6B3-619F68CA6B68}"/>
              </a:ext>
            </a:extLst>
          </p:cNvPr>
          <p:cNvSpPr/>
          <p:nvPr userDrawn="1"/>
        </p:nvSpPr>
        <p:spPr>
          <a:xfrm rot="-5400000">
            <a:off x="4646148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D8A5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744D18-A65A-864C-93BD-4A0352C37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825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FC30101-0C66-714C-A670-A9358F191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2289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74F60C3-3458-3D49-8792-1D82311441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3578" y="3825715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0764B9B-C032-3847-8CEF-77632ED4A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88" y="3824859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43BCD4-7CD7-8449-975D-B2B5EE54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3323" y="1931225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D1842B1-CD02-2044-BE11-C5DE2E1AE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323" y="3933011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3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2566607-B1D7-2B41-89E7-8795888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535" y="3885501"/>
            <a:ext cx="2209800" cy="332538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4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1FF4FC6-CC98-4847-8FEF-48659BDAD0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1535" y="1931225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162FC99-9BA3-884A-B5EA-72FC83ED54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4968" y="2274883"/>
            <a:ext cx="2393996" cy="548789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Label each of the pieces of the pie.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220EA97-131D-FD43-A6F3-65BEE7489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9026" y="4286865"/>
            <a:ext cx="2369938" cy="493479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Again, remember to keep the text limited.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55EACD0B-9C1E-BA42-B488-29D1411EC9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339" y="2256032"/>
            <a:ext cx="2393996" cy="542529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Add a description of that concept in the text box.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7A90359A-E248-FB4F-A491-CE3D8FEAB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57339" y="4199581"/>
            <a:ext cx="2393996" cy="783651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Rule of thumb: If you need to make the text 10 pts or smaller, it is too much text.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A988FD3-904E-A698-6D5C-83E93C4B81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8691D1-E312-D714-29DB-731C93DB4752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134DB406-D5D0-60A6-0CCD-19CCCBD5D63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Show inter-related concepts</a:t>
            </a:r>
          </a:p>
        </p:txBody>
      </p:sp>
      <p:sp>
        <p:nvSpPr>
          <p:cNvPr id="35" name="Google Shape;414;p41">
            <a:extLst>
              <a:ext uri="{FF2B5EF4-FFF2-40B4-BE49-F238E27FC236}">
                <a16:creationId xmlns:a16="http://schemas.microsoft.com/office/drawing/2014/main" id="{FC87AE4B-0141-5F40-AEA7-65FF87139C03}"/>
              </a:ext>
            </a:extLst>
          </p:cNvPr>
          <p:cNvSpPr/>
          <p:nvPr userDrawn="1"/>
        </p:nvSpPr>
        <p:spPr>
          <a:xfrm>
            <a:off x="1261613" y="1821422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8" name="Google Shape;414;p41">
            <a:extLst>
              <a:ext uri="{FF2B5EF4-FFF2-40B4-BE49-F238E27FC236}">
                <a16:creationId xmlns:a16="http://schemas.microsoft.com/office/drawing/2014/main" id="{49564B7D-70CA-CF47-9273-ADAF03BEA2F3}"/>
              </a:ext>
            </a:extLst>
          </p:cNvPr>
          <p:cNvSpPr/>
          <p:nvPr userDrawn="1"/>
        </p:nvSpPr>
        <p:spPr>
          <a:xfrm>
            <a:off x="6204935" y="1832905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34" name="Google Shape;414;p41">
            <a:extLst>
              <a:ext uri="{FF2B5EF4-FFF2-40B4-BE49-F238E27FC236}">
                <a16:creationId xmlns:a16="http://schemas.microsoft.com/office/drawing/2014/main" id="{BE6D9AA7-D63D-7942-BA7C-F485F92E0402}"/>
              </a:ext>
            </a:extLst>
          </p:cNvPr>
          <p:cNvSpPr/>
          <p:nvPr userDrawn="1"/>
        </p:nvSpPr>
        <p:spPr>
          <a:xfrm>
            <a:off x="1246242" y="3820985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25" name="Google Shape;414;p41">
            <a:extLst>
              <a:ext uri="{FF2B5EF4-FFF2-40B4-BE49-F238E27FC236}">
                <a16:creationId xmlns:a16="http://schemas.microsoft.com/office/drawing/2014/main" id="{245164D6-452C-9C42-A2B0-A309CF5D48E9}"/>
              </a:ext>
            </a:extLst>
          </p:cNvPr>
          <p:cNvSpPr/>
          <p:nvPr userDrawn="1"/>
        </p:nvSpPr>
        <p:spPr>
          <a:xfrm>
            <a:off x="6184139" y="3808994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17" name="Google Shape;417;p41">
            <a:extLst>
              <a:ext uri="{FF2B5EF4-FFF2-40B4-BE49-F238E27FC236}">
                <a16:creationId xmlns:a16="http://schemas.microsoft.com/office/drawing/2014/main" id="{7D9A2A68-414C-1944-AB66-FF0749E0850F}"/>
              </a:ext>
            </a:extLst>
          </p:cNvPr>
          <p:cNvSpPr/>
          <p:nvPr userDrawn="1"/>
        </p:nvSpPr>
        <p:spPr>
          <a:xfrm>
            <a:off x="4646148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8" name="Google Shape;418;p41">
            <a:extLst>
              <a:ext uri="{FF2B5EF4-FFF2-40B4-BE49-F238E27FC236}">
                <a16:creationId xmlns:a16="http://schemas.microsoft.com/office/drawing/2014/main" id="{DDC5DB29-8EA9-1947-83D3-716522C029F0}"/>
              </a:ext>
            </a:extLst>
          </p:cNvPr>
          <p:cNvSpPr/>
          <p:nvPr userDrawn="1"/>
        </p:nvSpPr>
        <p:spPr>
          <a:xfrm rot="5400000">
            <a:off x="4842955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9" name="Google Shape;419;p41">
            <a:extLst>
              <a:ext uri="{FF2B5EF4-FFF2-40B4-BE49-F238E27FC236}">
                <a16:creationId xmlns:a16="http://schemas.microsoft.com/office/drawing/2014/main" id="{172AB262-5088-734C-88E1-205408DFF2BD}"/>
              </a:ext>
            </a:extLst>
          </p:cNvPr>
          <p:cNvSpPr/>
          <p:nvPr userDrawn="1"/>
        </p:nvSpPr>
        <p:spPr>
          <a:xfrm rot="10800000">
            <a:off x="4830345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olidFill>
                <a:schemeClr val="tx1"/>
              </a:solidFill>
            </a:endParaRPr>
          </a:p>
        </p:txBody>
      </p:sp>
      <p:sp>
        <p:nvSpPr>
          <p:cNvPr id="20" name="Google Shape;420;p41">
            <a:extLst>
              <a:ext uri="{FF2B5EF4-FFF2-40B4-BE49-F238E27FC236}">
                <a16:creationId xmlns:a16="http://schemas.microsoft.com/office/drawing/2014/main" id="{F2FA6BBF-89ED-6742-A6B3-619F68CA6B68}"/>
              </a:ext>
            </a:extLst>
          </p:cNvPr>
          <p:cNvSpPr/>
          <p:nvPr userDrawn="1"/>
        </p:nvSpPr>
        <p:spPr>
          <a:xfrm rot="-5400000">
            <a:off x="4646148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744D18-A65A-864C-93BD-4A0352C37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825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FC30101-0C66-714C-A670-A9358F191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2289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74F60C3-3458-3D49-8792-1D82311441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3578" y="3825715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0764B9B-C032-3847-8CEF-77632ED4A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88" y="3824859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43BCD4-7CD7-8449-975D-B2B5EE54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3323" y="1931225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D1842B1-CD02-2044-BE11-C5DE2E1AE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323" y="3933011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3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2566607-B1D7-2B41-89E7-8795888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535" y="3885501"/>
            <a:ext cx="2209800" cy="332538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4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1FF4FC6-CC98-4847-8FEF-48659BDAD0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1535" y="1931225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162FC99-9BA3-884A-B5EA-72FC83ED54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4968" y="2274883"/>
            <a:ext cx="2393996" cy="495487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Label each of the pieces of the pie.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220EA97-131D-FD43-A6F3-65BEE7489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9026" y="4286865"/>
            <a:ext cx="2369938" cy="528203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Again, remember to keep the text limited.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55EACD0B-9C1E-BA42-B488-29D1411EC9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339" y="2256032"/>
            <a:ext cx="2393996" cy="556863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Add a description of that concept in the text box.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7A90359A-E248-FB4F-A491-CE3D8FEAB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57339" y="4199581"/>
            <a:ext cx="2393996" cy="615487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Rule of thumb: If you need to make the text 10 pts or smaller, it is too much text.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6EB8E70-8CA4-AA59-4386-C6AEDF41D0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4379DF-5EAD-8F9D-DF18-A083FFF1F15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B46770D7-0B22-92F3-BED6-135FC7DC3CC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9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F86269B-E6EC-B2CC-A06D-19BA0D3FB9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0420" y="1899769"/>
            <a:ext cx="4525580" cy="2028006"/>
          </a:xfr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E316BCF-D780-0E59-F5EB-759257A8A6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5999" y="1899769"/>
            <a:ext cx="4525580" cy="2028006"/>
          </a:xfr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ECB479B-C52E-D2D4-47D5-B1B93FD88F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70420" y="3927775"/>
            <a:ext cx="4525580" cy="2041423"/>
          </a:xfrm>
          <a:solidFill>
            <a:schemeClr val="accent4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5AA3A7-5467-73A9-FD1F-81D6E70D4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5999" y="3927775"/>
            <a:ext cx="4525580" cy="2041423"/>
          </a:xfr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Show inter-related concepts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5703B70-D662-F040-9A61-0891144B6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24D086-AE32-6C4C-91FE-28041180D09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C216665-A017-C24D-8939-46A01AD8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AE9F9A8-741B-8C9E-E11C-AD92653D30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225" y="2044733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1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CD9407D-9655-4D16-9DAD-149C04E1E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4870" y="2388391"/>
            <a:ext cx="2393996" cy="495487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Label each of the pieces of the pie.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ACBF460-D1AF-118F-AEE7-2731783D2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3225" y="4044707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3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665BB909-0222-DE2A-B49A-225E8B9CE8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8928" y="4398561"/>
            <a:ext cx="2369938" cy="528203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Again, remember to keep the text limited.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745BD8C-F2C0-A96F-B1B2-5133F16FB2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83855" y="2047597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2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86AB3343-96C5-2BB6-CE17-851E5904F3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9659" y="2391255"/>
            <a:ext cx="2393996" cy="495487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Add a description of that concept in the text box.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026DF98-1CE4-0C10-E1CD-AE5522485C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3855" y="4047571"/>
            <a:ext cx="2209800" cy="353854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4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3D5A8D4E-3F09-4E92-C61E-2130E8967E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717" y="4394168"/>
            <a:ext cx="2369938" cy="71834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Rule of thumb: If you need to make the text 10 pts or smaller, it is too much text.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15F282B-3715-DF64-CD3E-287DCA1611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8326" y="3427482"/>
            <a:ext cx="2715347" cy="100058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8704" rIns="0" bIns="298704" numCol="1" spcCol="127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4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</a:t>
            </a:r>
            <a:r>
              <a:rPr lang="en-US" cap="none" baseline="0" dirty="0"/>
              <a:t>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193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Show inter-related concepts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F8EFBC3-347B-C146-829B-9B3D93C43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CB5FB-35C0-7F43-8AA8-71A7DCCFF64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74E948CD-0FB2-5248-A1DF-776E18533B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BE886B9-4893-0943-0CC0-8F768CB47D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0420" y="1899769"/>
            <a:ext cx="4525580" cy="2028006"/>
          </a:xfr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BEFAD6E-FECE-E36E-36AE-F488B62B96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5999" y="1899769"/>
            <a:ext cx="4525580" cy="2028006"/>
          </a:xfr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5A137114-905C-6A1B-3881-D2533A3DD7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70420" y="3927775"/>
            <a:ext cx="4525580" cy="2041423"/>
          </a:xfr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F4CA1A80-E83F-F9FA-3D31-4E8DE70375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5999" y="3927775"/>
            <a:ext cx="4525580" cy="2041423"/>
          </a:xfr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298704" tIns="298704" rIns="298704" bIns="298704" numCol="1" spcCol="1270" anchor="t" anchorCtr="0">
            <a:noAutofit/>
          </a:bodyPr>
          <a:lstStyle>
            <a:lvl1pPr marL="0" indent="0">
              <a:buNone/>
              <a:defRPr lang="en-US" dirty="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1A63D51-1346-1E29-E01B-B905BF92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225" y="2044733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1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FA7E1D37-2B31-D8B0-F685-8CA95173C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4870" y="2388391"/>
            <a:ext cx="2393996" cy="495487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Label each of the pieces of the pie.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EB0E870F-493A-232B-B696-FFCA006B3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3225" y="4044707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3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3D02D18E-E918-CEBD-FDED-1E815FB591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8928" y="4398561"/>
            <a:ext cx="2369938" cy="528203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Again, remember to keep the text limited.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2FFF06FD-54BD-E6D8-D12D-82B697ABD6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83855" y="2047597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Concept 2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137C9E72-472A-30AD-EA01-C877DC0E10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9659" y="2391255"/>
            <a:ext cx="2393996" cy="495487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Add a description of that concept in the text box.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4FABE84E-09C0-01F2-1850-DCD27FF700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3855" y="4047571"/>
            <a:ext cx="2209800" cy="353854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4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ED3212D9-B22F-473E-C6E0-5E2D09B02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717" y="4394168"/>
            <a:ext cx="2369938" cy="71834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Rule of thumb: If you need to make the text 10 pts or smaller, it is too much text.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FF8AFE03-8685-3D7C-3D17-51045EFA44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326" y="3427482"/>
            <a:ext cx="2715347" cy="1000586"/>
          </a:xfr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8704" rIns="0" bIns="298704" numCol="1" spcCol="127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4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</a:t>
            </a:r>
            <a:r>
              <a:rPr lang="en-US" cap="none" baseline="0" dirty="0"/>
              <a:t>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2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recap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5968-C714-524E-8625-FDF59252A1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4FD8CC-CA48-B34F-825C-40782EA1D75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13476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A45525-D37E-8148-8797-6C5C814A651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8752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EE29C0-D432-894D-82B2-86B742641F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4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E81EE4-DB02-654D-9F19-A8B5D9757BE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13476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5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D87BAE4-7B11-2445-8372-185E535C983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8752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 6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1B206AE-BEA5-B945-B1D6-B3E7D9C4D4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244841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Typically, this slide allows you to offer a short recap of the concepts presented.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8FC891D5-625C-614C-A8FC-17149B1B7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13476" y="245090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If you have fewer than the 6 concepts here, you can simply delete the box.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DBDB3B9-4CC7-BB44-857D-444D920A9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7178" y="245090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If you delete a text box but realize later that you want it,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50FCD8-87C6-CD45-B6FD-15E9CB27B7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Copy one of the existing text boxes. That way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B056A74-374D-774E-B455-659765695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1902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You retain the fonts, distance between lines, and other formatting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6B9EAE8-580D-894F-BFBD-FE9B335206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8752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And if you ever run into trouble, feel free to contact #AllMarketing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75F460-E152-A543-9748-60C9F161A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7E6744E-B367-89F9-36FB-68F7CB4AA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42AD14-DD3F-A371-85A7-D417C074857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674FCEE5-98FE-010D-62BC-469FA4FC29A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recap slide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DD0A3-24B7-F240-86D2-DFE6C9A9B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7A65839-04B3-CC56-8015-5F040C357F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A084FD-6125-28CA-DF95-74A9B6C1F4D1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BF6F2B5-47C1-5497-9E1F-5C5CFF1F1A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2550CE-E9BA-F886-3DED-EAAA79AE8F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1880859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E2F2A34-20CE-DECA-D08C-2C7F5AC06C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DF1F795-D502-01C6-B138-7E5A461D09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E678311-340B-5137-EE83-5076632A14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5133" y="1880859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D523794-A060-C434-AC16-02C52F48D2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5135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2D19205-90FD-1574-F8F9-D305ECB1B7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5135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01B772A-83BD-0443-EC10-CCD63BE9DC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2066" y="1880859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6E97997-6D35-DC6C-00AB-637436E5B4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72068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89A598-2630-146D-D8C5-A46720C00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2068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3516AFC-E7A5-DB6F-542F-A1CF0C0114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198" y="3997335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5BEA84B-0E0F-1FD1-CE09-D4D3A1E741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8B28FF3-E492-F3BE-BAAE-142E8CC98C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6B8E943-ABC7-D7F0-BD53-97122CB454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05133" y="3997335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8DF9DA47-80DE-FD44-08B3-C2B6301521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05135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5EEF3C9-9C71-367F-D237-D8837BC00C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05135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0CBE25E5-06D8-0C38-78A9-052FB79B3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972066" y="3997335"/>
            <a:ext cx="3375950" cy="182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1934CEE7-2494-CDA7-FDB5-B37955CE40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72068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BC49F8-D0E1-5091-8B8A-1C77FB97DD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72068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</p:spTree>
    <p:extLst>
      <p:ext uri="{BB962C8B-B14F-4D97-AF65-F5344CB8AC3E}">
        <p14:creationId xmlns:p14="http://schemas.microsoft.com/office/powerpoint/2010/main" val="192738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2781663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1E9A3-B3C5-3D4D-894B-DE976ACB23C2}"/>
              </a:ext>
            </a:extLst>
          </p:cNvPr>
          <p:cNvSpPr txBox="1"/>
          <p:nvPr userDrawn="1"/>
        </p:nvSpPr>
        <p:spPr>
          <a:xfrm>
            <a:off x="3641282" y="4824148"/>
            <a:ext cx="4909428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baseline="0">
                <a:solidFill>
                  <a:schemeClr val="tx1"/>
                </a:solidFill>
                <a:latin typeface="Georgia" panose="02040502050405020303" pitchFamily="18" charset="0"/>
              </a:rPr>
              <a:t>We represent </a:t>
            </a:r>
            <a:r>
              <a:rPr lang="en-US" sz="2489" b="1" i="1" baseline="0">
                <a:solidFill>
                  <a:schemeClr val="tx1"/>
                </a:solidFill>
                <a:latin typeface="Georgia" panose="02040502050405020303" pitchFamily="18" charset="0"/>
              </a:rPr>
              <a:t>what’s next.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FFC7F1-7A4B-284B-8423-8B297AF38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199789" y="1381760"/>
            <a:ext cx="3792427" cy="1119293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28FBF-0044-8B49-A887-B402E9F73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5408" y="3080770"/>
            <a:ext cx="4781183" cy="576821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of document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D33DC7E-3A7A-014D-A4C6-8D942BC1B0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5134" y="3856932"/>
            <a:ext cx="3641725" cy="348224"/>
          </a:xfrm>
        </p:spPr>
        <p:txBody>
          <a:bodyPr>
            <a:norm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87C00-9907-8647-9DDC-87DD819BB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recap slide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F8EFBC3-347B-C146-829B-9B3D93C43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CB5FB-35C0-7F43-8AA8-71A7DCCFF64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74E948CD-0FB2-5248-A1DF-776E18533B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DA495CF-B02C-F344-D3B2-1419D0B1D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-4977932"/>
            <a:ext cx="339425" cy="678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89E697-8B57-C1FD-7C41-4932A7D1A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-4977932"/>
            <a:ext cx="339425" cy="67885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79E2469-FCA3-98BC-4DFE-700C4106E1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198" y="1880859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AF41273-F1E3-E6AB-771C-37822F63D6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9CF0C2D-4F28-B0D2-8F4A-57DDEFAD1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368B298-DE1D-DC57-8DAE-4913F5166B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5133" y="1880859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38FB9AEB-0659-0A2B-BDB9-4E70683025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5135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B826D9-E3A0-81E8-E2E2-606A81E49F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5135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0530B8D-E2ED-CDA3-4783-056895DF7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72066" y="1880859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A413B090-8B13-3B21-0952-912A87E23B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2068" y="2470504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6358785-F3AA-313F-D3F6-985E537394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72068" y="2016570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7B691EE-CA22-64F3-CB70-DCBCB06D61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8198" y="3997335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8A22E4A-A527-6103-90AC-82A49DD2A0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8200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F91B4C9-F86F-4FED-23CD-452750AB99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8200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FD422209-E42E-465C-EFDA-1D950165823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05133" y="3997335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8381BE5A-9FBB-2E68-87FE-FED7BA573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5135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CFF31CCF-6DB1-10D1-0BD3-42E8FCD57A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05135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B243F62-23CC-8C56-C0FD-95525ABE0B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972066" y="3997335"/>
            <a:ext cx="3375950" cy="1828112"/>
          </a:xfr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vert="horz" wrap="square" lIns="1828800" tIns="121900" rIns="121900" bIns="121900" rtlCol="0" anchor="t" anchorCtr="0">
            <a:noAutofit/>
          </a:bodyPr>
          <a:lstStyle>
            <a:lvl1pPr>
              <a:defRPr lang="en-US" sz="100" dirty="0">
                <a:solidFill>
                  <a:schemeClr val="tx1">
                    <a:alpha val="10000"/>
                  </a:schemeClr>
                </a:solidFill>
                <a:ea typeface="Ubuntu"/>
                <a:cs typeface="Ubuntu"/>
              </a:defRPr>
            </a:lvl1pPr>
          </a:lstStyle>
          <a:p>
            <a:pPr marL="0" lvl="0" algn="r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D02759C4-725E-7036-6521-C7712053F69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72068" y="4586980"/>
            <a:ext cx="3375950" cy="1115178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0246A206-0DB9-7F30-B62A-3376EB93B0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72068" y="4133046"/>
            <a:ext cx="337595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339005-7143-2614-F5F1-3CF91126F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453EEEE-B49D-98BA-59D3-27D8998BC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681" y="2688642"/>
            <a:ext cx="23033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E5DC3-EA5D-F74B-8834-2FA8FA8B8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999FA-B0B8-5D49-B961-E4767AC7281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3CCDADA-03E2-5647-8C25-380CE351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2327-57CD-7D48-8FA9-07D2E5510A91}"/>
              </a:ext>
            </a:extLst>
          </p:cNvPr>
          <p:cNvSpPr/>
          <p:nvPr userDrawn="1"/>
        </p:nvSpPr>
        <p:spPr>
          <a:xfrm>
            <a:off x="0" y="0"/>
            <a:ext cx="3416300" cy="6688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85E8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743" y="353551"/>
            <a:ext cx="7899400" cy="364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Insert bio header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4481E-F321-D44F-A2A0-54BA1EE11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743" y="1343025"/>
            <a:ext cx="7899400" cy="4837531"/>
          </a:xfrm>
        </p:spPr>
        <p:txBody>
          <a:bodyPr>
            <a:normAutofit/>
          </a:bodyPr>
          <a:lstStyle>
            <a:lvl1pPr marL="0" indent="0">
              <a:buNone/>
              <a:defRPr sz="13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Insert bio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BFBA66-4F42-2AC7-188C-7FAB3F40D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E3CFB7-CD3C-C180-9ACF-C75137A9A4F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D1952F1-997E-FC26-07E8-BD42FBF8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2327-57CD-7D48-8FA9-07D2E5510A91}"/>
              </a:ext>
            </a:extLst>
          </p:cNvPr>
          <p:cNvSpPr/>
          <p:nvPr userDrawn="1"/>
        </p:nvSpPr>
        <p:spPr>
          <a:xfrm>
            <a:off x="0" y="0"/>
            <a:ext cx="3437681" cy="6690167"/>
          </a:xfrm>
          <a:prstGeom prst="rect">
            <a:avLst/>
          </a:prstGeom>
          <a:solidFill>
            <a:srgbClr val="2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85E8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743" y="353551"/>
            <a:ext cx="7899400" cy="364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Insert bio header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4481E-F321-D44F-A2A0-54BA1EE11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743" y="1216025"/>
            <a:ext cx="7899400" cy="4837531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Insert bio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892097C-DD72-05A6-A0A0-CF3515051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C324BB-CF4D-6970-7329-816A1BE21F98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FF71E46-26A9-6AE9-5C93-84A3294F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6FB-7A05-C840-B947-1A2CC7EC5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2658"/>
            <a:ext cx="10515600" cy="319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Use this slide if you have a quote or stat to highlight. Quotations are commonly used to inspire, focus the reader’s attention or invoke philosophical thoughts.</a:t>
            </a: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ADA8E10B-B556-AB40-90D2-5D37633E3930}"/>
              </a:ext>
            </a:extLst>
          </p:cNvPr>
          <p:cNvSpPr txBox="1"/>
          <p:nvPr userDrawn="1"/>
        </p:nvSpPr>
        <p:spPr>
          <a:xfrm>
            <a:off x="4877511" y="493966"/>
            <a:ext cx="2436979" cy="262974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178" lvl="0" indent="-431778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▪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5" lvl="1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lvl="2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lvl="3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86" lvl="4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064" lvl="5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240" lvl="6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418" lvl="7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95" lvl="8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400" baseline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BE72D-F35F-AF4B-9BB0-D4BE8A61A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5232400"/>
            <a:ext cx="10579100" cy="798513"/>
          </a:xfrm>
        </p:spPr>
        <p:txBody>
          <a:bodyPr>
            <a:normAutofit/>
          </a:bodyPr>
          <a:lstStyle>
            <a:lvl1pPr marL="0" indent="0">
              <a:buNone/>
              <a:defRPr sz="2500" b="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- FIRST NAME LAST NAME,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2954A-E35A-8244-9531-1512EDF85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F73ED-E881-5248-BF96-E41CADA4D7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5E616A1-CE50-6650-973F-16969B7FE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89302F-380B-E505-F81E-865EA72A390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CD65269-D0E7-FB34-EB97-3DDA3BED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2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6FB-7A05-C840-B947-1A2CC7EC5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2658"/>
            <a:ext cx="10515600" cy="319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Use this slide if you have a quote or stat to highlight. Quotations are commonly used to inspire, focus the reader’s attention or invoke philosophical thoughts.</a:t>
            </a: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ADA8E10B-B556-AB40-90D2-5D37633E3930}"/>
              </a:ext>
            </a:extLst>
          </p:cNvPr>
          <p:cNvSpPr txBox="1"/>
          <p:nvPr userDrawn="1"/>
        </p:nvSpPr>
        <p:spPr>
          <a:xfrm>
            <a:off x="4877511" y="493966"/>
            <a:ext cx="2436979" cy="262974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178" lvl="0" indent="-431778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▪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5" lvl="1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lvl="2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lvl="3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86" lvl="4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064" lvl="5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240" lvl="6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418" lvl="7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95" lvl="8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400" baseline="0">
                <a:solidFill>
                  <a:srgbClr val="607B8A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7DCD3F-5AB2-3243-84C6-D5BFEF9F4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5232400"/>
            <a:ext cx="10579100" cy="798513"/>
          </a:xfrm>
        </p:spPr>
        <p:txBody>
          <a:bodyPr>
            <a:normAutofit/>
          </a:bodyPr>
          <a:lstStyle>
            <a:lvl1pPr marL="0" indent="0">
              <a:buNone/>
              <a:defRPr sz="2500" b="0" cap="none" baseline="0">
                <a:solidFill>
                  <a:srgbClr val="607B8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- FIRST NAME LAST NAME,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B767252-A919-D870-7871-37B9B2A13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BFC7C7-149B-3FE6-57D6-0F479451A3F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A7A238-7AA5-6EC6-B898-2042C337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8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A60DE-7BA9-7241-A177-76EB5D897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9764"/>
            <a:ext cx="10515600" cy="3357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1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EA5B244-457D-7249-BC13-E6D2270C92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501792"/>
            <a:ext cx="10515600" cy="1332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You can find me at:</a:t>
            </a:r>
          </a:p>
          <a:p>
            <a:pPr lvl="0"/>
            <a:r>
              <a:rPr lang="en-US"/>
              <a:t>Email address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77110D-4177-4142-E0A3-2939C5C36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6052-06DF-FB01-1D7B-F3148D9A6B2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7ECF9A1-DF5E-7D88-84FB-662F9869E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2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6A86-7F2B-B643-B574-F0B3E762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25809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 b="1" i="1"/>
            </a:lvl1pPr>
          </a:lstStyle>
          <a:p>
            <a:r>
              <a:rPr lang="en-US"/>
              <a:t>Appendix 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4EBA44-1642-6C43-A43D-6280C2877D32}"/>
              </a:ext>
            </a:extLst>
          </p:cNvPr>
          <p:cNvCxnSpPr/>
          <p:nvPr userDrawn="1"/>
        </p:nvCxnSpPr>
        <p:spPr>
          <a:xfrm>
            <a:off x="1159042" y="3605979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BB79CE1-0537-1845-8EF8-C4215EF50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Extra charts for visualizing data</a:t>
            </a:r>
          </a:p>
        </p:txBody>
      </p:sp>
    </p:spTree>
    <p:extLst>
      <p:ext uri="{BB962C8B-B14F-4D97-AF65-F5344CB8AC3E}">
        <p14:creationId xmlns:p14="http://schemas.microsoft.com/office/powerpoint/2010/main" val="1496522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C3FD-467C-C54C-8D00-DA8645C74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4" y="1769268"/>
            <a:ext cx="5410199" cy="33194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800" baseline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$18</a:t>
            </a:r>
            <a:br>
              <a:rPr lang="en-US"/>
            </a:br>
            <a:r>
              <a:rPr lang="en-US"/>
              <a:t>Billion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08FC29-1C4C-B545-B804-3BD26B73F9E3}"/>
              </a:ext>
            </a:extLst>
          </p:cNvPr>
          <p:cNvCxnSpPr/>
          <p:nvPr userDrawn="1"/>
        </p:nvCxnSpPr>
        <p:spPr>
          <a:xfrm flipV="1">
            <a:off x="6102566" y="1504878"/>
            <a:ext cx="0" cy="3848241"/>
          </a:xfrm>
          <a:prstGeom prst="line">
            <a:avLst/>
          </a:prstGeom>
          <a:ln w="2540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569720-4AC7-F24F-8985-12E70500B8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9170" y="1769268"/>
            <a:ext cx="4235450" cy="3319463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 cap="none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 one stat. Use this box to describe the stat.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C8D230E-292D-BBB2-D0AA-B40CA7C7E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C3E69D-96A9-9040-11D2-FFBA9ABFC796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90C418-E498-8697-51FC-F866F138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18A1D-12BD-6E41-89A6-22A32820A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59D59-41E5-0042-9FDF-36CD92869699}"/>
              </a:ext>
            </a:extLst>
          </p:cNvPr>
          <p:cNvSpPr/>
          <p:nvPr userDrawn="1"/>
        </p:nvSpPr>
        <p:spPr>
          <a:xfrm>
            <a:off x="-2" y="-1766"/>
            <a:ext cx="12192001" cy="6847066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7CF1F-AB15-B342-B153-797ACD0C3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A089D70-C2AA-E24D-BE34-C0C46DCAD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6" y="1757040"/>
            <a:ext cx="10423525" cy="1924050"/>
          </a:xfrm>
        </p:spPr>
        <p:txBody>
          <a:bodyPr>
            <a:noAutofit/>
          </a:bodyPr>
          <a:lstStyle>
            <a:lvl1pPr marL="0" indent="0" algn="ctr">
              <a:buNone/>
              <a:defRPr sz="15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89,526,124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4096F5F-770A-D140-A1DA-D18AC311A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236" y="4023422"/>
            <a:ext cx="10423525" cy="68103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Present one stat. Use this box to describe THE stat.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4EF25B-F7DF-8845-99EF-50914395AE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2EC88C-F10E-D118-BE39-13220CAC13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A9F04C-C07A-CECC-E2F0-C0F22EE91C9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326CCC-B3D2-A38E-A45E-FA2FB224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2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FCA1DB5-2D85-7F45-84F6-3491B28B6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3A7734-136C-7C4E-B1E7-F983C4F0BE69}"/>
              </a:ext>
            </a:extLst>
          </p:cNvPr>
          <p:cNvSpPr/>
          <p:nvPr userDrawn="1"/>
        </p:nvSpPr>
        <p:spPr>
          <a:xfrm>
            <a:off x="0" y="0"/>
            <a:ext cx="12192000" cy="6845472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4247748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3838C-763C-7E40-A57C-7848B6FD4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351" y="2984430"/>
            <a:ext cx="5684942" cy="348224"/>
          </a:xfrm>
        </p:spPr>
        <p:txBody>
          <a:bodyPr>
            <a:noAutofit/>
          </a:bodyPr>
          <a:lstStyle>
            <a:lvl1pPr marL="0" indent="0" algn="ctr">
              <a:buNone/>
              <a:defRPr sz="2500" b="1" i="1" cap="none" baseline="0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Tagline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860C1-9384-E341-B7F0-BE54F4A23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28267" y="2440535"/>
            <a:ext cx="4535472" cy="244521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92F05-86FF-9042-8F8A-9DEA047F3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408" y="3547581"/>
            <a:ext cx="4781183" cy="57682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61CCF1E-6D10-CD44-8C0B-09216E2A8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5134" y="4481160"/>
            <a:ext cx="3641725" cy="348224"/>
          </a:xfrm>
        </p:spPr>
        <p:txBody>
          <a:bodyPr>
            <a:norm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28046-A761-7A4A-947A-B843B6B27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2327-57CD-7D48-8FA9-07D2E5510A91}"/>
              </a:ext>
            </a:extLst>
          </p:cNvPr>
          <p:cNvSpPr/>
          <p:nvPr userDrawn="1"/>
        </p:nvSpPr>
        <p:spPr>
          <a:xfrm>
            <a:off x="0" y="0"/>
            <a:ext cx="4155311" cy="6713405"/>
          </a:xfrm>
          <a:prstGeom prst="rect">
            <a:avLst/>
          </a:prstGeom>
          <a:solidFill>
            <a:srgbClr val="2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85E8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862" y="2947690"/>
            <a:ext cx="3643585" cy="8180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table to</a:t>
            </a:r>
            <a:br>
              <a:rPr lang="en-US"/>
            </a:br>
            <a:r>
              <a:rPr lang="en-US"/>
              <a:t>compare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ABB4C-02EF-A648-AD95-5665B98AC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3FCE21-F1D8-3704-54F4-44835EFDA7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382936-2C8B-C161-CBD9-F22E1ED389A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558C9C6-4F5D-7C4E-8BCC-C66998B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Screen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211F0-E318-7641-8A1D-AB5ACB73B7C2}"/>
              </a:ext>
            </a:extLst>
          </p:cNvPr>
          <p:cNvSpPr/>
          <p:nvPr userDrawn="1"/>
        </p:nvSpPr>
        <p:spPr>
          <a:xfrm>
            <a:off x="6497256" y="0"/>
            <a:ext cx="5694744" cy="6688667"/>
          </a:xfrm>
          <a:prstGeom prst="rect">
            <a:avLst/>
          </a:prstGeom>
          <a:solidFill>
            <a:srgbClr val="102744"/>
          </a:solidFill>
          <a:ln>
            <a:solidFill>
              <a:srgbClr val="10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38" y="2485808"/>
            <a:ext cx="4119563" cy="619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0438" y="3429000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 complex idea can be conveyed with a grouping of images, making it possible to absorb large amounts of data quickly. Use this grid layout to neatly organize you images.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43251" y="3214140"/>
            <a:ext cx="339425" cy="67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9293F-22FC-D341-8BEA-56FD7FA61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C3A9E6-5A38-0546-8083-B5709A23E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3C1BB5C-C264-8430-E8A9-A7DC842DC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9F52D1-9188-BB67-2765-75D2CD6717C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259E8A-5AEC-B1EE-2C0C-D7AB8F67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9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 complex idea can be conveyed with a grouping of images, making it possible to absorb large amounts of data quickly. Use this grid layout to neatly organize your images.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4F36E5D-57F5-5BCE-7C0F-09C3272B04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A7FDDE-A597-DD32-8033-4D2F2C3AE6AC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F3D7D60-F5A0-DF98-263C-31C8DF1D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A complex idea can be conveyed with just a single still image making it possible to absorb large amounts of data quickly.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56688" y="3192371"/>
            <a:ext cx="339425" cy="67885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F180286-3759-4829-55E0-F280722F7D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9254" y="311354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B9EDC70-1374-3D69-EC5E-D3448E1603C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0582" y="311354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DBDA07A-22AE-1C1A-588C-D584A61D72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9254" y="3418420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B44A04E-05A7-CCE1-E2B3-636DC16FEC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50582" y="3418420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3F3BBAC-48A9-2567-0311-698602A68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A45F8-21E4-EE68-4FC8-BE4958C3AB36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96E9855-0D2D-FA27-6534-A735923A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just a single still image making it possible to absorb large amounts of data quickly.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88" y="3192371"/>
            <a:ext cx="339425" cy="67885"/>
          </a:xfrm>
          <a:prstGeom prst="rect">
            <a:avLst/>
          </a:prstGeom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5E4287C-D63E-EB4A-8D7F-962270FBF5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59116" y="-1"/>
            <a:ext cx="6432884" cy="670031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8D07DC6-21E9-E84A-902C-FD4314ACDD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ADC53-1647-684A-8F5E-718AB43E859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D9319D-5F44-4F45-8E2C-F0EAEF17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29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780307-6C28-D041-92F2-30CF2BCF5D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6C36C-998D-D945-88F2-88323084A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31" y="546644"/>
            <a:ext cx="10515600" cy="6788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Want a big impact?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FFE99DC-E8AC-A54E-80A1-291936879E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1" y="1257366"/>
            <a:ext cx="10423525" cy="681038"/>
          </a:xfrm>
        </p:spPr>
        <p:txBody>
          <a:bodyPr>
            <a:noAutofit/>
          </a:bodyPr>
          <a:lstStyle>
            <a:lvl1pPr marL="0" indent="0" algn="l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USE BIG IMAGE HERE.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1FC3B8-5585-6C4B-960F-440EF3914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E1816B-64CF-5C4D-A132-BBDFDC6F490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D8BC086-A861-9B41-A229-02348851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6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C36C-998D-D945-88F2-88323084A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31" y="546644"/>
            <a:ext cx="10515600" cy="6788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Want a big impact?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FFE99DC-E8AC-A54E-80A1-291936879E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1" y="1257366"/>
            <a:ext cx="10423525" cy="681038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USE BIG IMAGE HERE.</a:t>
            </a:r>
          </a:p>
        </p:txBody>
      </p:sp>
    </p:spTree>
    <p:extLst>
      <p:ext uri="{BB962C8B-B14F-4D97-AF65-F5344CB8AC3E}">
        <p14:creationId xmlns:p14="http://schemas.microsoft.com/office/powerpoint/2010/main" val="369188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Desktop project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037030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If we are showing something that the reader will access on a computer, take a screenshot and put it in the “screen” to the right.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grpSp>
        <p:nvGrpSpPr>
          <p:cNvPr id="6" name="Google Shape;289;p33">
            <a:extLst>
              <a:ext uri="{FF2B5EF4-FFF2-40B4-BE49-F238E27FC236}">
                <a16:creationId xmlns:a16="http://schemas.microsoft.com/office/drawing/2014/main" id="{3B982259-03C3-E544-9AE0-913B84EC0E0F}"/>
              </a:ext>
            </a:extLst>
          </p:cNvPr>
          <p:cNvGrpSpPr/>
          <p:nvPr/>
        </p:nvGrpSpPr>
        <p:grpSpPr>
          <a:xfrm>
            <a:off x="5376439" y="1551050"/>
            <a:ext cx="6410616" cy="3755903"/>
            <a:chOff x="1177450" y="241631"/>
            <a:chExt cx="6173152" cy="3616776"/>
          </a:xfrm>
        </p:grpSpPr>
        <p:sp>
          <p:nvSpPr>
            <p:cNvPr id="8" name="Google Shape;290;p33">
              <a:extLst>
                <a:ext uri="{FF2B5EF4-FFF2-40B4-BE49-F238E27FC236}">
                  <a16:creationId xmlns:a16="http://schemas.microsoft.com/office/drawing/2014/main" id="{C4976FD4-3F72-C943-A44E-B29CFB9DB36E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1;p33">
              <a:extLst>
                <a:ext uri="{FF2B5EF4-FFF2-40B4-BE49-F238E27FC236}">
                  <a16:creationId xmlns:a16="http://schemas.microsoft.com/office/drawing/2014/main" id="{DF1F337F-924C-9941-82BC-C16CC3327021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2;p33">
              <a:extLst>
                <a:ext uri="{FF2B5EF4-FFF2-40B4-BE49-F238E27FC236}">
                  <a16:creationId xmlns:a16="http://schemas.microsoft.com/office/drawing/2014/main" id="{ED36FD34-E568-9E42-9C4C-553BC3C92023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3;p33">
              <a:extLst>
                <a:ext uri="{FF2B5EF4-FFF2-40B4-BE49-F238E27FC236}">
                  <a16:creationId xmlns:a16="http://schemas.microsoft.com/office/drawing/2014/main" id="{68616F38-D878-E64D-9B87-B5139B98576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DE9B66-CD27-7454-5091-4EEF08053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BB240D-045D-2FB7-EAC1-75B9CB32B88D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C6F0FDDD-31C0-9503-41D0-8596762B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2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Mobile project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037030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Same as the desktop project from the prior slide, if it will be used on a mobile device, show how it looks “in real life.”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grpSp>
        <p:nvGrpSpPr>
          <p:cNvPr id="13" name="Google Shape;266;p31">
            <a:extLst>
              <a:ext uri="{FF2B5EF4-FFF2-40B4-BE49-F238E27FC236}">
                <a16:creationId xmlns:a16="http://schemas.microsoft.com/office/drawing/2014/main" id="{182CE787-6773-2045-BD38-FE227C7F2A14}"/>
              </a:ext>
            </a:extLst>
          </p:cNvPr>
          <p:cNvGrpSpPr/>
          <p:nvPr userDrawn="1"/>
        </p:nvGrpSpPr>
        <p:grpSpPr>
          <a:xfrm>
            <a:off x="7374884" y="715572"/>
            <a:ext cx="2429837" cy="5039965"/>
            <a:chOff x="5353200" y="373572"/>
            <a:chExt cx="2119546" cy="4396359"/>
          </a:xfrm>
        </p:grpSpPr>
        <p:sp>
          <p:nvSpPr>
            <p:cNvPr id="14" name="Google Shape;267;p31">
              <a:extLst>
                <a:ext uri="{FF2B5EF4-FFF2-40B4-BE49-F238E27FC236}">
                  <a16:creationId xmlns:a16="http://schemas.microsoft.com/office/drawing/2014/main" id="{CFDCD8B9-392D-244C-ABAD-4181784BDC4B}"/>
                </a:ext>
              </a:extLst>
            </p:cNvPr>
            <p:cNvSpPr/>
            <p:nvPr/>
          </p:nvSpPr>
          <p:spPr>
            <a:xfrm>
              <a:off x="535320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6" name="Google Shape;268;p31">
              <a:extLst>
                <a:ext uri="{FF2B5EF4-FFF2-40B4-BE49-F238E27FC236}">
                  <a16:creationId xmlns:a16="http://schemas.microsoft.com/office/drawing/2014/main" id="{37675C0F-5750-8A45-A16B-F3335993EBE1}"/>
                </a:ext>
              </a:extLst>
            </p:cNvPr>
            <p:cNvSpPr/>
            <p:nvPr/>
          </p:nvSpPr>
          <p:spPr>
            <a:xfrm>
              <a:off x="620068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7" name="Google Shape;269;p31">
              <a:extLst>
                <a:ext uri="{FF2B5EF4-FFF2-40B4-BE49-F238E27FC236}">
                  <a16:creationId xmlns:a16="http://schemas.microsoft.com/office/drawing/2014/main" id="{6B4AD2D7-4600-CF41-808B-4EF47187C8DF}"/>
                </a:ext>
              </a:extLst>
            </p:cNvPr>
            <p:cNvSpPr/>
            <p:nvPr/>
          </p:nvSpPr>
          <p:spPr>
            <a:xfrm>
              <a:off x="573998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8" name="Google Shape;270;p31">
              <a:extLst>
                <a:ext uri="{FF2B5EF4-FFF2-40B4-BE49-F238E27FC236}">
                  <a16:creationId xmlns:a16="http://schemas.microsoft.com/office/drawing/2014/main" id="{FF0086D0-9CAF-A34B-995E-BA4879F96F5C}"/>
                </a:ext>
              </a:extLst>
            </p:cNvPr>
            <p:cNvSpPr/>
            <p:nvPr/>
          </p:nvSpPr>
          <p:spPr>
            <a:xfrm>
              <a:off x="620855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C965BC3-6729-AF8B-6F1C-0F01465A6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798AE2-D372-C6BF-C532-0D6F37E055B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94F50B6B-CA9B-1FD4-CB4F-2344DC6A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Divider 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5C305A0-B025-B8C1-064A-36A36D86D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2B143D-D674-A60F-80D0-920B88B8FC8F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C74F98-9035-22E3-B43A-A936FC8A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09764"/>
            <a:ext cx="10515600" cy="2078527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Delete any slides you don’t need (including this one). We tried to imagine the variety of ways you might want to present information, including through charts, graphs, and images.</a:t>
            </a:r>
          </a:p>
          <a:p>
            <a:pPr lvl="0"/>
            <a:r>
              <a:rPr lang="en-US"/>
              <a:t>Replace any words on a slide with your own. Words on slides are there to show you how it could look and to offer instructions/best practices.</a:t>
            </a:r>
          </a:p>
          <a:p>
            <a:pPr lvl="0"/>
            <a:r>
              <a:rPr lang="en-US"/>
              <a:t>Need help? Reach out to to #AllMarketing if you need any assistance with using this template.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8363E02-0A0C-9AB3-C56A-623F3C974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64212E-E004-2D5B-155E-80DAB13090C7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37F1615-2BF2-D899-4E65-AAA6735A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2791D65-3287-66EC-F928-B3BBAF5C77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7BD2BE-2BC9-B7C5-C09B-016BF7B51ED8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53285B-BA2F-4909-6111-282D1200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2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Light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BC65C-C76A-5C4A-837D-684F0E853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CD9EEB0-81A7-9F30-53AE-342121A40E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818C6-DEB6-E6C7-2AEB-1EB696407D88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E1F73B1-3E5F-15FB-7A91-67935824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Image - Dark (No Gradien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EC103-3CF9-554D-80A4-0D6A77EED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590914-7219-E24C-B441-29E0F001FF5A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solidFill>
            <a:srgbClr val="102744">
              <a:alpha val="759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67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53783-3606-FC47-91BF-6CFEA83BB9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2A7328-1630-3E08-49F6-E394ED68D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2222C-2991-DA2E-28EA-570B2E843401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20ADE77-6CDB-C30B-0D1A-93BFA6CE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4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Cerulea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2C403-BD19-AC4F-A9F2-04242C33D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38BE7A-5A8F-CA48-A0E2-60DDD4B4A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6B05F-1953-7841-8903-E70EB4A23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9D48082-C620-8283-06EA-4292A5276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9FCA1C-1D60-2888-1E56-23BBDEE31EC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A97F180-1F64-1600-AFAA-D4F094A4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av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2C403-BD19-AC4F-A9F2-04242C33D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416849-54A5-814B-ABD0-FD268CEEA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Instructions for 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E7C59-0877-6549-9342-039B336406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EEAE90D-037B-AEB5-F25B-C11633A7C9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43B8DB-A9E7-E82C-72B6-D94246B61B2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CEE6BBB-9896-B580-F3B3-A6EA34D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4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14C79-397B-474F-A614-5CB48483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789" y="1389723"/>
            <a:ext cx="3792427" cy="1103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2781663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1E9A3-B3C5-3D4D-894B-DE976ACB23C2}"/>
              </a:ext>
            </a:extLst>
          </p:cNvPr>
          <p:cNvSpPr txBox="1"/>
          <p:nvPr userDrawn="1"/>
        </p:nvSpPr>
        <p:spPr>
          <a:xfrm>
            <a:off x="3641282" y="4824148"/>
            <a:ext cx="4909428" cy="475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89" baseline="0" dirty="0">
                <a:solidFill>
                  <a:schemeClr val="tx1"/>
                </a:solidFill>
                <a:latin typeface="Georgia" panose="02040502050405020303" pitchFamily="18" charset="0"/>
              </a:rPr>
              <a:t>We represent </a:t>
            </a:r>
            <a:r>
              <a:rPr lang="en-US" sz="2489" b="1" i="1" baseline="0" dirty="0">
                <a:solidFill>
                  <a:schemeClr val="tx1"/>
                </a:solidFill>
                <a:latin typeface="Georgia" panose="02040502050405020303" pitchFamily="18" charset="0"/>
              </a:rPr>
              <a:t>what’s next.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3838C-763C-7E40-A57C-7848B6FD4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5408" y="3080770"/>
            <a:ext cx="4781183" cy="576821"/>
          </a:xfrm>
        </p:spPr>
        <p:txBody>
          <a:bodyPr wrap="square">
            <a:noAutofit/>
          </a:bodyPr>
          <a:lstStyle>
            <a:lvl1pPr marL="0" indent="0" algn="ctr">
              <a:buNone/>
              <a:defRPr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5D9622F-A833-2845-9BC6-D555E2113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5134" y="3856932"/>
            <a:ext cx="3641725" cy="348224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D549B-3ED3-BD46-A580-85CE27BD1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2781663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1E9A3-B3C5-3D4D-894B-DE976ACB23C2}"/>
              </a:ext>
            </a:extLst>
          </p:cNvPr>
          <p:cNvSpPr txBox="1"/>
          <p:nvPr userDrawn="1"/>
        </p:nvSpPr>
        <p:spPr>
          <a:xfrm>
            <a:off x="3641282" y="4824148"/>
            <a:ext cx="4909428" cy="475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89" baseline="0" dirty="0">
                <a:solidFill>
                  <a:schemeClr val="tx1"/>
                </a:solidFill>
                <a:latin typeface="Georgia" panose="02040502050405020303" pitchFamily="18" charset="0"/>
              </a:rPr>
              <a:t>We represent </a:t>
            </a:r>
            <a:r>
              <a:rPr lang="en-US" sz="2489" b="1" i="1" baseline="0" dirty="0">
                <a:solidFill>
                  <a:schemeClr val="tx1"/>
                </a:solidFill>
                <a:latin typeface="Georgia" panose="02040502050405020303" pitchFamily="18" charset="0"/>
              </a:rPr>
              <a:t>what’s next.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FFC7F1-7A4B-284B-8423-8B297AF38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89" y="1381760"/>
            <a:ext cx="3792427" cy="1119293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28FBF-0044-8B49-A887-B402E9F73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5408" y="3080770"/>
            <a:ext cx="4781183" cy="576821"/>
          </a:xfrm>
        </p:spPr>
        <p:txBody>
          <a:bodyPr wrap="square">
            <a:noAutofit/>
          </a:bodyPr>
          <a:lstStyle>
            <a:lvl1pPr marL="0" indent="0" algn="ctr">
              <a:buNone/>
              <a:defRPr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D33DC7E-3A7A-014D-A4C6-8D942BC1B0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5134" y="3856932"/>
            <a:ext cx="3641725" cy="348224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87C00-9907-8647-9DDC-87DD819BB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FCA1DB5-2D85-7F45-84F6-3491B28B6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3A7734-136C-7C4E-B1E7-F983C4F0BE69}"/>
              </a:ext>
            </a:extLst>
          </p:cNvPr>
          <p:cNvSpPr/>
          <p:nvPr userDrawn="1"/>
        </p:nvSpPr>
        <p:spPr>
          <a:xfrm>
            <a:off x="0" y="0"/>
            <a:ext cx="12192000" cy="6845472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4247748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3838C-763C-7E40-A57C-7848B6FD4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351" y="2984430"/>
            <a:ext cx="5684942" cy="348224"/>
          </a:xfrm>
        </p:spPr>
        <p:txBody>
          <a:bodyPr>
            <a:noAutofit/>
          </a:bodyPr>
          <a:lstStyle>
            <a:lvl1pPr marL="0" indent="0" algn="ctr">
              <a:buNone/>
              <a:defRPr sz="2500" b="1" i="1" cap="none" baseline="0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Tagline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860C1-9384-E341-B7F0-BE54F4A23A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267" y="2440535"/>
            <a:ext cx="4535472" cy="244521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92F05-86FF-9042-8F8A-9DEA047F3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408" y="3547581"/>
            <a:ext cx="4781183" cy="576821"/>
          </a:xfrm>
        </p:spPr>
        <p:txBody>
          <a:bodyPr>
            <a:noAutofit/>
          </a:bodyPr>
          <a:lstStyle>
            <a:lvl1pPr marL="0" indent="0" algn="ctr">
              <a:buNone/>
              <a:defRPr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61CCF1E-6D10-CD44-8C0B-09216E2A8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5134" y="4481160"/>
            <a:ext cx="3641725" cy="348224"/>
          </a:xfrm>
        </p:spPr>
        <p:txBody>
          <a:bodyPr>
            <a:no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28046-A761-7A4A-947A-B843B6B27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7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(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D906C7D-3D19-DA44-92F5-FA0BB4814C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70945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68FD678-FFE9-4846-8AFB-FA1A2A90B9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70944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828E6-D78D-8843-80C1-8C4E3685AADE}"/>
              </a:ext>
            </a:extLst>
          </p:cNvPr>
          <p:cNvCxnSpPr/>
          <p:nvPr userDrawn="1"/>
        </p:nvCxnSpPr>
        <p:spPr>
          <a:xfrm>
            <a:off x="5929744" y="4247748"/>
            <a:ext cx="332509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3838C-763C-7E40-A57C-7848B6FD4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351" y="2984430"/>
            <a:ext cx="5684942" cy="348224"/>
          </a:xfrm>
        </p:spPr>
        <p:txBody>
          <a:bodyPr>
            <a:noAutofit/>
          </a:bodyPr>
          <a:lstStyle>
            <a:lvl1pPr marL="0" indent="0" algn="ctr">
              <a:buNone/>
              <a:defRPr sz="2500" b="1" i="1" cap="none" baseline="0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Tagline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860C1-9384-E341-B7F0-BE54F4A2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267" y="2440535"/>
            <a:ext cx="4535472" cy="244521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92F05-86FF-9042-8F8A-9DEA047F3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408" y="3547581"/>
            <a:ext cx="4781183" cy="576821"/>
          </a:xfrm>
        </p:spPr>
        <p:txBody>
          <a:bodyPr>
            <a:noAutofit/>
          </a:bodyPr>
          <a:lstStyle>
            <a:lvl1pPr marL="0" indent="0" algn="ctr">
              <a:buNone/>
              <a:defRPr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document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61CCF1E-6D10-CD44-8C0B-09216E2A8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5134" y="4481160"/>
            <a:ext cx="3641725" cy="348224"/>
          </a:xfrm>
        </p:spPr>
        <p:txBody>
          <a:bodyPr>
            <a:noAutofit/>
          </a:bodyPr>
          <a:lstStyle>
            <a:lvl1pPr marL="0" indent="0" algn="ctr">
              <a:buNone/>
              <a:defRPr sz="1400" cap="none" baseline="0"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28046-A761-7A4A-947A-B843B6B27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09450"/>
            <a:ext cx="12192000" cy="1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5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09764"/>
            <a:ext cx="10515600" cy="2078527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Delete any slides you don’t need (including this one). We tried to imagine the variety of ways you might want to present information, including through charts, graphs, and images.</a:t>
            </a:r>
          </a:p>
          <a:p>
            <a:pPr lvl="0"/>
            <a:r>
              <a:rPr lang="en-US" dirty="0"/>
              <a:t>Replace any words on a slide with your own. Words on slides are there to show you how it could look and to offer instructions/best practices.</a:t>
            </a:r>
          </a:p>
          <a:p>
            <a:pPr lvl="0"/>
            <a:r>
              <a:rPr lang="en-US" dirty="0"/>
              <a:t>Need help? Reach out to to #</a:t>
            </a:r>
            <a:r>
              <a:rPr lang="en-US" dirty="0" err="1"/>
              <a:t>AllMarketing</a:t>
            </a:r>
            <a:r>
              <a:rPr lang="en-US" dirty="0"/>
              <a:t> if you need any assistance with using this template.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E5DC3-EA5D-F74B-8834-2FA8FA8B8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999FA-B0B8-5D49-B961-E4767AC7281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3CCDADA-03E2-5647-8C25-380CE351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7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Nav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444F73-F048-6C43-8B5D-6B1E317E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039600"/>
            <a:ext cx="787600" cy="778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CD59E4-412A-854C-9C83-076FBD716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1582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 b="1" i="1"/>
            </a:lvl1pPr>
          </a:lstStyle>
          <a:p>
            <a:r>
              <a:rPr lang="en-US"/>
              <a:t>Transition Headline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CF909-529F-B24C-A8DF-2300EDFD44B2}"/>
              </a:ext>
            </a:extLst>
          </p:cNvPr>
          <p:cNvCxnSpPr/>
          <p:nvPr userDrawn="1"/>
        </p:nvCxnSpPr>
        <p:spPr>
          <a:xfrm>
            <a:off x="1159042" y="3483810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41C7-5198-374D-8DA7-E8B946950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Use this transition slide if your deck uses different agenda topics or different presenters.</a:t>
            </a:r>
          </a:p>
        </p:txBody>
      </p:sp>
    </p:spTree>
    <p:extLst>
      <p:ext uri="{BB962C8B-B14F-4D97-AF65-F5344CB8AC3E}">
        <p14:creationId xmlns:p14="http://schemas.microsoft.com/office/powerpoint/2010/main" val="193838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Nav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444F73-F048-6C43-8B5D-6B1E317E0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9600"/>
            <a:ext cx="787600" cy="778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CD59E4-412A-854C-9C83-076FBD716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15824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800" b="1" i="1"/>
            </a:lvl1pPr>
          </a:lstStyle>
          <a:p>
            <a:r>
              <a:rPr lang="en-US" dirty="0"/>
              <a:t>Transition Headline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CF909-529F-B24C-A8DF-2300EDFD44B2}"/>
              </a:ext>
            </a:extLst>
          </p:cNvPr>
          <p:cNvCxnSpPr>
            <a:cxnSpLocks/>
          </p:cNvCxnSpPr>
          <p:nvPr userDrawn="1"/>
        </p:nvCxnSpPr>
        <p:spPr>
          <a:xfrm>
            <a:off x="1159042" y="3483810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41C7-5198-374D-8DA7-E8B946950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Use this transition slide if your deck uses different agenda topics or different presenters.</a:t>
            </a:r>
          </a:p>
        </p:txBody>
      </p:sp>
    </p:spTree>
    <p:extLst>
      <p:ext uri="{BB962C8B-B14F-4D97-AF65-F5344CB8AC3E}">
        <p14:creationId xmlns:p14="http://schemas.microsoft.com/office/powerpoint/2010/main" val="79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Cerulea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3BBB6A-FED5-7D44-A7E5-E490B8DCB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9600"/>
            <a:ext cx="787600" cy="778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858CD5-8224-F54A-B358-4EC07FFF9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15824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800" b="1" i="1"/>
            </a:lvl1pPr>
          </a:lstStyle>
          <a:p>
            <a:r>
              <a:rPr lang="en-US" dirty="0"/>
              <a:t>Transition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8087FD-56FE-8349-920A-66294AA8FD0F}"/>
              </a:ext>
            </a:extLst>
          </p:cNvPr>
          <p:cNvCxnSpPr>
            <a:cxnSpLocks/>
          </p:cNvCxnSpPr>
          <p:nvPr userDrawn="1"/>
        </p:nvCxnSpPr>
        <p:spPr>
          <a:xfrm>
            <a:off x="1159042" y="3483810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01A9E-60BF-3841-A267-AF24F873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Use this transition slide if your deck uses different agenda topics or different presenters.</a:t>
            </a:r>
          </a:p>
        </p:txBody>
      </p:sp>
    </p:spTree>
    <p:extLst>
      <p:ext uri="{BB962C8B-B14F-4D97-AF65-F5344CB8AC3E}">
        <p14:creationId xmlns:p14="http://schemas.microsoft.com/office/powerpoint/2010/main" val="397910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for the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A60DE-7BA9-7241-A177-76EB5D897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9764"/>
            <a:ext cx="10515600" cy="335726"/>
          </a:xfrm>
        </p:spPr>
        <p:txBody>
          <a:bodyPr/>
          <a:lstStyle>
            <a:lvl1pPr marL="0" indent="0">
              <a:buFontTx/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Here you have a list: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296702"/>
            <a:ext cx="10515600" cy="2078527"/>
          </a:xfrm>
        </p:spPr>
        <p:txBody>
          <a:bodyPr/>
          <a:lstStyle>
            <a:lvl1pPr marL="285750" indent="-285750">
              <a:buFontTx/>
              <a:buChar char="-"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But remember not to overload your slides.</a:t>
            </a:r>
          </a:p>
          <a:p>
            <a:pPr lvl="0"/>
            <a:r>
              <a:rPr lang="en-US" dirty="0"/>
              <a:t>Rule of thumb: if you need to reduce the font to less than 16pt, you probably have too much content on the slide.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5703B70-D662-F040-9A61-0891144B6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24D086-AE32-6C4C-91FE-28041180D09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C216665-A017-C24D-8939-46A01AD8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57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 can also split your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F94D6B-1464-894F-B891-E3B784AE95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447925"/>
            <a:ext cx="5181600" cy="3478213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3F4F618-523D-224C-90B0-7D990FFD8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2" y="2447924"/>
            <a:ext cx="5181600" cy="3478213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It helps the reader better distinguish between two ideas.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DD0A3-24B7-F240-86D2-DFE6C9A9B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1ABF849-338C-F540-85FE-A38439141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84D46-9322-8648-A1DE-DF7CEA3D80C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21BC0C-0160-DB45-9F1E-847C7999E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926258"/>
            <a:ext cx="5181600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8E783D3-3ABF-4941-9F3C-DB45BE61E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2202" y="1928344"/>
            <a:ext cx="5181600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5E81AFA-FE32-124F-B9F6-3E4B81A415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09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Split content into three columns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B1F48C6-ECC7-D549-839A-C6CDEA87D6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448418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Uses the same principle as splitting into two columns.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1D3DF43-11E4-B641-81AC-4085AFF27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0920" y="2448418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Help the reader compare 3 concepts, choices or steps.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983210A-1A41-384C-84B4-79BC63B895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77853" y="2448379"/>
            <a:ext cx="3201364" cy="3790336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With narrower columns you will want less text for each concept.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9A0AC0-17CC-4449-A55E-C88C5F7F8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304A497-4EE2-9C43-BB87-DE30E9394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9AA931-6DCC-A94E-9479-4F120DCD6BC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3797BFF-7A02-274A-83B6-121B897BF3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926258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9AE1603-AC9B-8D41-ADFE-B994CB80FB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0920" y="1933528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2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445875F-EFD0-FB40-882C-5E1B68E13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853" y="1926257"/>
            <a:ext cx="3201364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3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A98A9F2-160A-CB48-B233-F0093B58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5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Graphic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Show inter-related concepts</a:t>
            </a:r>
          </a:p>
        </p:txBody>
      </p:sp>
      <p:sp>
        <p:nvSpPr>
          <p:cNvPr id="5" name="Google Shape;413;p41">
            <a:extLst>
              <a:ext uri="{FF2B5EF4-FFF2-40B4-BE49-F238E27FC236}">
                <a16:creationId xmlns:a16="http://schemas.microsoft.com/office/drawing/2014/main" id="{06EB6F2C-D398-D14B-8A4C-A7C54B6F80AE}"/>
              </a:ext>
            </a:extLst>
          </p:cNvPr>
          <p:cNvSpPr/>
          <p:nvPr userDrawn="1"/>
        </p:nvSpPr>
        <p:spPr>
          <a:xfrm>
            <a:off x="1273323" y="381714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endParaRPr sz="1867" dirty="0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6" name="Google Shape;414;p41">
            <a:extLst>
              <a:ext uri="{FF2B5EF4-FFF2-40B4-BE49-F238E27FC236}">
                <a16:creationId xmlns:a16="http://schemas.microsoft.com/office/drawing/2014/main" id="{404E84B5-DBB9-A247-92A6-13033485EA43}"/>
              </a:ext>
            </a:extLst>
          </p:cNvPr>
          <p:cNvSpPr/>
          <p:nvPr userDrawn="1"/>
        </p:nvSpPr>
        <p:spPr>
          <a:xfrm>
            <a:off x="6204935" y="3823328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413;p41">
            <a:extLst>
              <a:ext uri="{FF2B5EF4-FFF2-40B4-BE49-F238E27FC236}">
                <a16:creationId xmlns:a16="http://schemas.microsoft.com/office/drawing/2014/main" id="{E62BBA77-7CED-514E-B57F-B47EDD4C1E6C}"/>
              </a:ext>
            </a:extLst>
          </p:cNvPr>
          <p:cNvSpPr/>
          <p:nvPr userDrawn="1"/>
        </p:nvSpPr>
        <p:spPr>
          <a:xfrm>
            <a:off x="1262333" y="183290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endParaRPr sz="1867" dirty="0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8" name="Google Shape;414;p41">
            <a:extLst>
              <a:ext uri="{FF2B5EF4-FFF2-40B4-BE49-F238E27FC236}">
                <a16:creationId xmlns:a16="http://schemas.microsoft.com/office/drawing/2014/main" id="{49564B7D-70CA-CF47-9273-ADAF03BEA2F3}"/>
              </a:ext>
            </a:extLst>
          </p:cNvPr>
          <p:cNvSpPr/>
          <p:nvPr userDrawn="1"/>
        </p:nvSpPr>
        <p:spPr>
          <a:xfrm>
            <a:off x="6204935" y="1832905"/>
            <a:ext cx="4746400" cy="17880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rgbClr val="102744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17" name="Google Shape;417;p41">
            <a:extLst>
              <a:ext uri="{FF2B5EF4-FFF2-40B4-BE49-F238E27FC236}">
                <a16:creationId xmlns:a16="http://schemas.microsoft.com/office/drawing/2014/main" id="{7D9A2A68-414C-1944-AB66-FF0749E0850F}"/>
              </a:ext>
            </a:extLst>
          </p:cNvPr>
          <p:cNvSpPr/>
          <p:nvPr userDrawn="1"/>
        </p:nvSpPr>
        <p:spPr>
          <a:xfrm>
            <a:off x="4646148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1027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18" name="Google Shape;418;p41">
            <a:extLst>
              <a:ext uri="{FF2B5EF4-FFF2-40B4-BE49-F238E27FC236}">
                <a16:creationId xmlns:a16="http://schemas.microsoft.com/office/drawing/2014/main" id="{DDC5DB29-8EA9-1947-83D3-716522C029F0}"/>
              </a:ext>
            </a:extLst>
          </p:cNvPr>
          <p:cNvSpPr/>
          <p:nvPr userDrawn="1"/>
        </p:nvSpPr>
        <p:spPr>
          <a:xfrm rot="5400000">
            <a:off x="4842955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285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9" name="Google Shape;419;p41">
            <a:extLst>
              <a:ext uri="{FF2B5EF4-FFF2-40B4-BE49-F238E27FC236}">
                <a16:creationId xmlns:a16="http://schemas.microsoft.com/office/drawing/2014/main" id="{172AB262-5088-734C-88E1-205408DFF2BD}"/>
              </a:ext>
            </a:extLst>
          </p:cNvPr>
          <p:cNvSpPr/>
          <p:nvPr userDrawn="1"/>
        </p:nvSpPr>
        <p:spPr>
          <a:xfrm rot="10800000">
            <a:off x="4830345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DF81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0" name="Google Shape;420;p41">
            <a:extLst>
              <a:ext uri="{FF2B5EF4-FFF2-40B4-BE49-F238E27FC236}">
                <a16:creationId xmlns:a16="http://schemas.microsoft.com/office/drawing/2014/main" id="{F2FA6BBF-89ED-6742-A6B3-619F68CA6B68}"/>
              </a:ext>
            </a:extLst>
          </p:cNvPr>
          <p:cNvSpPr/>
          <p:nvPr userDrawn="1"/>
        </p:nvSpPr>
        <p:spPr>
          <a:xfrm rot="-5400000">
            <a:off x="4646148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D8A5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744D18-A65A-864C-93BD-4A0352C37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825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FC30101-0C66-714C-A670-A9358F191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2289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74F60C3-3458-3D49-8792-1D82311441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3578" y="3825715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0764B9B-C032-3847-8CEF-77632ED4A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88" y="3824859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43BCD4-7CD7-8449-975D-B2B5EE54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3323" y="1931225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D1842B1-CD02-2044-BE11-C5DE2E1AE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323" y="3933011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3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2566607-B1D7-2B41-89E7-8795888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535" y="3885501"/>
            <a:ext cx="2209800" cy="332538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4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1FF4FC6-CC98-4847-8FEF-48659BDAD0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1535" y="1931225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162FC99-9BA3-884A-B5EA-72FC83ED54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4968" y="2274883"/>
            <a:ext cx="2393996" cy="548789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Label each of the pieces of the pie.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220EA97-131D-FD43-A6F3-65BEE7489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9026" y="4286865"/>
            <a:ext cx="2369938" cy="493479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Again, remember to keep the text limited.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55EACD0B-9C1E-BA42-B488-29D1411EC9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339" y="2256032"/>
            <a:ext cx="2393996" cy="542529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Add a description of that concept in the text box.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7A90359A-E248-FB4F-A491-CE3D8FEAB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57339" y="4199581"/>
            <a:ext cx="2393996" cy="783651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Rule of thumb: If you need to make the text 10 pts or smaller, it is too much text.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D42F2DEE-160D-DF4C-8A38-5F58D569F9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1F22C3-8A4E-3E49-9D29-7F64892475FF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4E65DC5-B0FC-A14C-BB6B-3557C479ADF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Graphic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Show inter-related concepts</a:t>
            </a:r>
          </a:p>
        </p:txBody>
      </p:sp>
      <p:sp>
        <p:nvSpPr>
          <p:cNvPr id="35" name="Google Shape;414;p41">
            <a:extLst>
              <a:ext uri="{FF2B5EF4-FFF2-40B4-BE49-F238E27FC236}">
                <a16:creationId xmlns:a16="http://schemas.microsoft.com/office/drawing/2014/main" id="{FC87AE4B-0141-5F40-AEA7-65FF87139C03}"/>
              </a:ext>
            </a:extLst>
          </p:cNvPr>
          <p:cNvSpPr/>
          <p:nvPr userDrawn="1"/>
        </p:nvSpPr>
        <p:spPr>
          <a:xfrm>
            <a:off x="1261613" y="1821422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8" name="Google Shape;414;p41">
            <a:extLst>
              <a:ext uri="{FF2B5EF4-FFF2-40B4-BE49-F238E27FC236}">
                <a16:creationId xmlns:a16="http://schemas.microsoft.com/office/drawing/2014/main" id="{49564B7D-70CA-CF47-9273-ADAF03BEA2F3}"/>
              </a:ext>
            </a:extLst>
          </p:cNvPr>
          <p:cNvSpPr/>
          <p:nvPr userDrawn="1"/>
        </p:nvSpPr>
        <p:spPr>
          <a:xfrm>
            <a:off x="6204935" y="1832905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34" name="Google Shape;414;p41">
            <a:extLst>
              <a:ext uri="{FF2B5EF4-FFF2-40B4-BE49-F238E27FC236}">
                <a16:creationId xmlns:a16="http://schemas.microsoft.com/office/drawing/2014/main" id="{BE6D9AA7-D63D-7942-BA7C-F485F92E0402}"/>
              </a:ext>
            </a:extLst>
          </p:cNvPr>
          <p:cNvSpPr/>
          <p:nvPr userDrawn="1"/>
        </p:nvSpPr>
        <p:spPr>
          <a:xfrm>
            <a:off x="1246242" y="3820985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25" name="Google Shape;414;p41">
            <a:extLst>
              <a:ext uri="{FF2B5EF4-FFF2-40B4-BE49-F238E27FC236}">
                <a16:creationId xmlns:a16="http://schemas.microsoft.com/office/drawing/2014/main" id="{245164D6-452C-9C42-A2B0-A309CF5D48E9}"/>
              </a:ext>
            </a:extLst>
          </p:cNvPr>
          <p:cNvSpPr/>
          <p:nvPr userDrawn="1"/>
        </p:nvSpPr>
        <p:spPr>
          <a:xfrm>
            <a:off x="6184139" y="3808994"/>
            <a:ext cx="4746400" cy="178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endParaRPr sz="1867" dirty="0">
              <a:solidFill>
                <a:schemeClr val="accent3"/>
              </a:solidFill>
              <a:latin typeface="Franklin Gothic Book" panose="020B05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17" name="Google Shape;417;p41">
            <a:extLst>
              <a:ext uri="{FF2B5EF4-FFF2-40B4-BE49-F238E27FC236}">
                <a16:creationId xmlns:a16="http://schemas.microsoft.com/office/drawing/2014/main" id="{7D9A2A68-414C-1944-AB66-FF0749E0850F}"/>
              </a:ext>
            </a:extLst>
          </p:cNvPr>
          <p:cNvSpPr/>
          <p:nvPr userDrawn="1"/>
        </p:nvSpPr>
        <p:spPr>
          <a:xfrm>
            <a:off x="4646148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18" name="Google Shape;418;p41">
            <a:extLst>
              <a:ext uri="{FF2B5EF4-FFF2-40B4-BE49-F238E27FC236}">
                <a16:creationId xmlns:a16="http://schemas.microsoft.com/office/drawing/2014/main" id="{DDC5DB29-8EA9-1947-83D3-716522C029F0}"/>
              </a:ext>
            </a:extLst>
          </p:cNvPr>
          <p:cNvSpPr/>
          <p:nvPr userDrawn="1"/>
        </p:nvSpPr>
        <p:spPr>
          <a:xfrm rot="5400000">
            <a:off x="4842955" y="2256032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9" name="Google Shape;419;p41">
            <a:extLst>
              <a:ext uri="{FF2B5EF4-FFF2-40B4-BE49-F238E27FC236}">
                <a16:creationId xmlns:a16="http://schemas.microsoft.com/office/drawing/2014/main" id="{172AB262-5088-734C-88E1-205408DFF2BD}"/>
              </a:ext>
            </a:extLst>
          </p:cNvPr>
          <p:cNvSpPr/>
          <p:nvPr userDrawn="1"/>
        </p:nvSpPr>
        <p:spPr>
          <a:xfrm rot="10800000">
            <a:off x="4830345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olidFill>
                <a:schemeClr val="tx1"/>
              </a:solidFill>
            </a:endParaRPr>
          </a:p>
        </p:txBody>
      </p:sp>
      <p:sp>
        <p:nvSpPr>
          <p:cNvPr id="20" name="Google Shape;420;p41">
            <a:extLst>
              <a:ext uri="{FF2B5EF4-FFF2-40B4-BE49-F238E27FC236}">
                <a16:creationId xmlns:a16="http://schemas.microsoft.com/office/drawing/2014/main" id="{F2FA6BBF-89ED-6742-A6B3-619F68CA6B68}"/>
              </a:ext>
            </a:extLst>
          </p:cNvPr>
          <p:cNvSpPr/>
          <p:nvPr userDrawn="1"/>
        </p:nvSpPr>
        <p:spPr>
          <a:xfrm rot="-5400000">
            <a:off x="4646148" y="2454377"/>
            <a:ext cx="2727200" cy="2727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744D18-A65A-864C-93BD-4A0352C37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825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FC30101-0C66-714C-A670-A9358F191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2289" y="2814707"/>
            <a:ext cx="595155" cy="633957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74F60C3-3458-3D49-8792-1D82311441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3578" y="3825715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0764B9B-C032-3847-8CEF-77632ED4A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88" y="3824859"/>
            <a:ext cx="595156" cy="551496"/>
          </a:xfrm>
        </p:spPr>
        <p:txBody>
          <a:bodyPr>
            <a:noAutofit/>
          </a:bodyPr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43BCD4-7CD7-8449-975D-B2B5EE54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3323" y="1931225"/>
            <a:ext cx="2209800" cy="32480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D1842B1-CD02-2044-BE11-C5DE2E1AE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323" y="3933011"/>
            <a:ext cx="2209800" cy="35385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3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2566607-B1D7-2B41-89E7-8795888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535" y="3885501"/>
            <a:ext cx="2209800" cy="332538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4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1FF4FC6-CC98-4847-8FEF-48659BDAD0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1535" y="1931225"/>
            <a:ext cx="2209800" cy="32480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Concept 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162FC99-9BA3-884A-B5EA-72FC83ED54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4968" y="2274883"/>
            <a:ext cx="2393996" cy="495487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Label each of the pieces of the pie.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220EA97-131D-FD43-A6F3-65BEE7489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9026" y="4286865"/>
            <a:ext cx="2369938" cy="528203"/>
          </a:xfrm>
        </p:spPr>
        <p:txBody>
          <a:bodyPr>
            <a:noAutofit/>
          </a:bodyPr>
          <a:lstStyle>
            <a:lvl1pPr marL="0" indent="0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Again, remember to keep the text limited.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55EACD0B-9C1E-BA42-B488-29D1411EC9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339" y="2256032"/>
            <a:ext cx="2393996" cy="556863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Add a description of that concept in the text box.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7A90359A-E248-FB4F-A491-CE3D8FEAB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57339" y="4199581"/>
            <a:ext cx="2393996" cy="615487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Rule of thumb: If you need to make the text 10 pts or smaller, it is too much text.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FA29DB-5A49-6447-921F-6E1D79F8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F8EFBC3-347B-C146-829B-9B3D93C43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CB5FB-35C0-7F43-8AA8-71A7DCCFF64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60DCF6A-699C-1A4B-8D63-596AD4344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74E948CD-0FB2-5248-A1DF-776E18533B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0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recap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5968-C714-524E-8625-FDF59252A1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4FD8CC-CA48-B34F-825C-40782EA1D75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13476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A45525-D37E-8148-8797-6C5C814A651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8752" y="1906652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EE29C0-D432-894D-82B2-86B742641F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4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E81EE4-DB02-654D-9F19-A8B5D9757BE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13476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5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D87BAE4-7B11-2445-8372-185E535C983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8752" y="3980449"/>
            <a:ext cx="3189790" cy="40828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Content 6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1B206AE-BEA5-B945-B1D6-B3E7D9C4D4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244841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Typically, this slide allows you to offer a short recap of the concepts presented.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8FC891D5-625C-614C-A8FC-17149B1B7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13476" y="245090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If you have fewer than the 6 concepts here, you can simply delete the box.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DBDB3B9-4CC7-BB44-857D-444D920A9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7178" y="2450908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If you delete a text box but realize later that you want it,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50FCD8-87C6-CD45-B6FD-15E9CB27B7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Copy one of the existing text boxes. That way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B056A74-374D-774E-B455-659765695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1902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You retain the fonts, distance between lines, and other formatting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6B9EAE8-580D-894F-BFBD-FE9B335206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8752" y="4522215"/>
            <a:ext cx="3201364" cy="980582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And if you ever run into trouble, feel free to contact #</a:t>
            </a:r>
            <a:r>
              <a:rPr lang="en-US" dirty="0" err="1"/>
              <a:t>AllMarketing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75F460-E152-A543-9748-60C9F161A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832920A-6038-2B4F-9ECA-7D9DC3AE1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78EEF-945D-F34C-895D-5A9DB4D7CDA2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4013F880-7854-3043-BF93-CCDB934738F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08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2327-57CD-7D48-8FA9-07D2E5510A91}"/>
              </a:ext>
            </a:extLst>
          </p:cNvPr>
          <p:cNvSpPr/>
          <p:nvPr userDrawn="1"/>
        </p:nvSpPr>
        <p:spPr>
          <a:xfrm>
            <a:off x="0" y="0"/>
            <a:ext cx="3416300" cy="6688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85E8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743" y="353551"/>
            <a:ext cx="7899400" cy="364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Insert bio header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4481E-F321-D44F-A2A0-54BA1EE11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743" y="1343025"/>
            <a:ext cx="7899400" cy="4837531"/>
          </a:xfrm>
        </p:spPr>
        <p:txBody>
          <a:bodyPr>
            <a:noAutofit/>
          </a:bodyPr>
          <a:lstStyle>
            <a:lvl1pPr marL="0" indent="0">
              <a:buNone/>
              <a:defRPr sz="130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Insert bio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F2C24F4-5551-074C-9764-D925DADCB2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5D78F8-1784-7F46-93C6-AB2A72513A7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D6A892-FFE1-754A-8BB2-CBD4044D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FC067-D3E8-0B76-C8D0-DA57E80D0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6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89952C-CF48-E4D9-35A0-6488D1080DF7}"/>
              </a:ext>
            </a:extLst>
          </p:cNvPr>
          <p:cNvSpPr/>
          <p:nvPr userDrawn="1"/>
        </p:nvSpPr>
        <p:spPr>
          <a:xfrm>
            <a:off x="0" y="0"/>
            <a:ext cx="3437681" cy="6700309"/>
          </a:xfrm>
          <a:prstGeom prst="rect">
            <a:avLst/>
          </a:prstGeom>
          <a:solidFill>
            <a:srgbClr val="2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85E8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B6C86-AD07-751C-8C1A-E6CB72039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743" y="353551"/>
            <a:ext cx="7899400" cy="364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Insert bio header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4481E-F321-D44F-A2A0-54BA1EE11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743" y="1216025"/>
            <a:ext cx="7899400" cy="4837531"/>
          </a:xfrm>
        </p:spPr>
        <p:txBody>
          <a:bodyPr>
            <a:noAutofit/>
          </a:bodyPr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Insert bio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EF6DF2-537D-7B41-9AF7-5A0728AA4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8E1F19-8C6C-CA44-8509-14162A57D61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189531-9AB5-7047-B5E7-FF94DBD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(Cerulea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3BBB6A-FED5-7D44-A7E5-E490B8DCB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039600"/>
            <a:ext cx="787600" cy="778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858CD5-8224-F54A-B358-4EC07FFF9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1582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 b="1" i="1"/>
            </a:lvl1pPr>
          </a:lstStyle>
          <a:p>
            <a:r>
              <a:rPr lang="en-US"/>
              <a:t>Transition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8087FD-56FE-8349-920A-66294AA8FD0F}"/>
              </a:ext>
            </a:extLst>
          </p:cNvPr>
          <p:cNvCxnSpPr/>
          <p:nvPr userDrawn="1"/>
        </p:nvCxnSpPr>
        <p:spPr>
          <a:xfrm>
            <a:off x="1159042" y="3483810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01A9E-60BF-3841-A267-AF24F873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Use this transition slide if your deck uses different agenda topics or different presenters.</a:t>
            </a:r>
          </a:p>
        </p:txBody>
      </p:sp>
    </p:spTree>
    <p:extLst>
      <p:ext uri="{BB962C8B-B14F-4D97-AF65-F5344CB8AC3E}">
        <p14:creationId xmlns:p14="http://schemas.microsoft.com/office/powerpoint/2010/main" val="1477749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AF73ED-E881-5248-BF96-E41CADA4D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066FB-7A05-C840-B947-1A2CC7EC5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2658"/>
            <a:ext cx="10515600" cy="31986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Use this slide if you have a quote or stat to highlight. Quotations are commonly used to inspire, focus the reader’s attention or invoke philosophical thoughts.</a:t>
            </a: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ADA8E10B-B556-AB40-90D2-5D37633E3930}"/>
              </a:ext>
            </a:extLst>
          </p:cNvPr>
          <p:cNvSpPr txBox="1">
            <a:spLocks/>
          </p:cNvSpPr>
          <p:nvPr userDrawn="1"/>
        </p:nvSpPr>
        <p:spPr>
          <a:xfrm>
            <a:off x="4877511" y="493966"/>
            <a:ext cx="2436979" cy="262974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178" lvl="0" indent="-431778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▪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5" lvl="1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lvl="2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lvl="3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86" lvl="4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064" lvl="5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240" lvl="6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418" lvl="7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95" lvl="8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400" baseline="0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BE72D-F35F-AF4B-9BB0-D4BE8A61A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5232400"/>
            <a:ext cx="10579100" cy="798513"/>
          </a:xfrm>
        </p:spPr>
        <p:txBody>
          <a:bodyPr>
            <a:noAutofit/>
          </a:bodyPr>
          <a:lstStyle>
            <a:lvl1pPr marL="0" indent="0">
              <a:buNone/>
              <a:defRPr sz="2500" b="0"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- FIRST NAME LAST NAME,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2954A-E35A-8244-9531-1512EDF85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F0CBD1C-52E1-7041-8C49-41029F1C5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418B0-8847-924E-8FD7-6CE1F2C5097F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928B72A-C2DD-B24B-BC87-9A656C61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5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6FB-7A05-C840-B947-1A2CC7EC5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2658"/>
            <a:ext cx="10515600" cy="31986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Use this slide if you have a quote or stat to highlight. Quotations are commonly used to inspire, focus the reader’s attention or invoke philosophical thoughts.</a:t>
            </a: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ADA8E10B-B556-AB40-90D2-5D37633E3930}"/>
              </a:ext>
            </a:extLst>
          </p:cNvPr>
          <p:cNvSpPr txBox="1">
            <a:spLocks/>
          </p:cNvSpPr>
          <p:nvPr userDrawn="1"/>
        </p:nvSpPr>
        <p:spPr>
          <a:xfrm>
            <a:off x="4877511" y="493966"/>
            <a:ext cx="2436979" cy="262974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178" lvl="0" indent="-431778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▪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5" lvl="1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lvl="2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lvl="3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86" lvl="4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064" lvl="5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240" lvl="6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418" lvl="7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95" lvl="8" indent="-431778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3200"/>
              <a:buFont typeface="Arial" panose="020B0604020202020204" pitchFamily="34" charset="0"/>
              <a:buChar char="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400" baseline="0" dirty="0">
                <a:solidFill>
                  <a:srgbClr val="607B8A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5254AB-FA58-9443-A233-7835C3FF3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95900-ACAA-C04D-8D11-6A5938610138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7DCD3F-5AB2-3243-84C6-D5BFEF9F4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5232400"/>
            <a:ext cx="10579100" cy="798513"/>
          </a:xfrm>
        </p:spPr>
        <p:txBody>
          <a:bodyPr>
            <a:noAutofit/>
          </a:bodyPr>
          <a:lstStyle>
            <a:lvl1pPr marL="0" indent="0">
              <a:buNone/>
              <a:defRPr sz="2500" b="0" cap="none" baseline="0">
                <a:solidFill>
                  <a:srgbClr val="607B8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- FIRST NAME LAST NAME, 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8DD1B2-C4B0-3B49-932E-EF3CBFA5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9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A60DE-7BA9-7241-A177-76EB5D897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9764"/>
            <a:ext cx="10515600" cy="3357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1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EA5B244-457D-7249-BC13-E6D2270C92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501792"/>
            <a:ext cx="10515600" cy="1332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You can find me at: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BE9C623-D0A3-F946-8179-1DB222EBA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52E393-F5A2-AA44-A1C2-F24FD675CEC1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B9C6111-1752-7D41-9D91-66EC60A410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47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6A86-7F2B-B643-B574-F0B3E762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258093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800" b="1" i="1"/>
            </a:lvl1pPr>
          </a:lstStyle>
          <a:p>
            <a:r>
              <a:rPr lang="en-US" dirty="0"/>
              <a:t>Appendix 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4EBA44-1642-6C43-A43D-6280C2877D32}"/>
              </a:ext>
            </a:extLst>
          </p:cNvPr>
          <p:cNvCxnSpPr>
            <a:cxnSpLocks/>
          </p:cNvCxnSpPr>
          <p:nvPr userDrawn="1"/>
        </p:nvCxnSpPr>
        <p:spPr>
          <a:xfrm>
            <a:off x="1159042" y="3605979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BB79CE1-0537-1845-8EF8-C4215EF50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Extra charts for visualizing data</a:t>
            </a:r>
          </a:p>
        </p:txBody>
      </p:sp>
    </p:spTree>
    <p:extLst>
      <p:ext uri="{BB962C8B-B14F-4D97-AF65-F5344CB8AC3E}">
        <p14:creationId xmlns:p14="http://schemas.microsoft.com/office/powerpoint/2010/main" val="154990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end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205712B-C156-A343-A993-7D70B4F77DD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672049B-D70A-7E46-9B4D-5F831AFB8A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85799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06A86-7F2B-B643-B574-F0B3E762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042" y="2258093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800" b="1" i="1"/>
            </a:lvl1pPr>
          </a:lstStyle>
          <a:p>
            <a:r>
              <a:rPr lang="en-US" dirty="0"/>
              <a:t>Appendix 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4EBA44-1642-6C43-A43D-6280C2877D32}"/>
              </a:ext>
            </a:extLst>
          </p:cNvPr>
          <p:cNvCxnSpPr>
            <a:cxnSpLocks/>
          </p:cNvCxnSpPr>
          <p:nvPr userDrawn="1"/>
        </p:nvCxnSpPr>
        <p:spPr>
          <a:xfrm>
            <a:off x="1159042" y="3605979"/>
            <a:ext cx="1167864" cy="0"/>
          </a:xfrm>
          <a:prstGeom prst="line">
            <a:avLst/>
          </a:prstGeom>
          <a:ln w="1905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BB79CE1-0537-1845-8EF8-C4215EF50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898148"/>
            <a:ext cx="10515600" cy="1330325"/>
          </a:xfrm>
        </p:spPr>
        <p:txBody>
          <a:bodyPr>
            <a:noAutofit/>
          </a:bodyPr>
          <a:lstStyle>
            <a:lvl1pPr marL="0" indent="0">
              <a:buNone/>
              <a:defRPr sz="2800" cap="none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Extra charts for visualizing data</a:t>
            </a:r>
          </a:p>
        </p:txBody>
      </p:sp>
    </p:spTree>
    <p:extLst>
      <p:ext uri="{BB962C8B-B14F-4D97-AF65-F5344CB8AC3E}">
        <p14:creationId xmlns:p14="http://schemas.microsoft.com/office/powerpoint/2010/main" val="299946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C3FD-467C-C54C-8D00-DA8645C74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4" y="1769268"/>
            <a:ext cx="5410199" cy="33194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800" baseline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$18</a:t>
            </a:r>
            <a:br>
              <a:rPr lang="en-US" dirty="0"/>
            </a:br>
            <a:r>
              <a:rPr lang="en-US" dirty="0"/>
              <a:t>Billion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08FC29-1C4C-B545-B804-3BD26B73F9E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2566" y="1504878"/>
            <a:ext cx="0" cy="3848241"/>
          </a:xfrm>
          <a:prstGeom prst="line">
            <a:avLst/>
          </a:prstGeom>
          <a:ln w="25400">
            <a:solidFill>
              <a:srgbClr val="DF8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6FDC00-F8DA-CE43-8A7B-4BE7E174A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A2793F-9D5D-AB42-BE60-67177A04F53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569720-4AC7-F24F-8985-12E70500B8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9170" y="1769268"/>
            <a:ext cx="4235450" cy="3319463"/>
          </a:xfrm>
        </p:spPr>
        <p:txBody>
          <a:bodyPr anchor="ctr">
            <a:noAutofit/>
          </a:bodyPr>
          <a:lstStyle>
            <a:lvl1pPr marL="0" indent="0" algn="l">
              <a:buNone/>
              <a:defRPr sz="3700" cap="none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 one stat. Use this box to describe the stat.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EBB64CE-7843-7248-8F92-F63B8C88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12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5AAF44-7510-DA4B-9F2E-10E74BD0F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" b="171"/>
          <a:stretch/>
        </p:blipFill>
        <p:spPr>
          <a:xfrm>
            <a:off x="0" y="0"/>
            <a:ext cx="12192000" cy="6839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41B795-B544-2842-B05F-87ED16A57DE0}"/>
              </a:ext>
            </a:extLst>
          </p:cNvPr>
          <p:cNvSpPr/>
          <p:nvPr userDrawn="1"/>
        </p:nvSpPr>
        <p:spPr>
          <a:xfrm>
            <a:off x="0" y="0"/>
            <a:ext cx="12192000" cy="6821854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7CF1F-AB15-B342-B153-797ACD0C3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2ACE35-622C-E74C-A1F0-B6992EFE9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87B79-9C6C-964E-8D84-77FC735B6C3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454455-DAB1-5340-A7CE-513381100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6" y="1757040"/>
            <a:ext cx="10423525" cy="1924050"/>
          </a:xfrm>
        </p:spPr>
        <p:txBody>
          <a:bodyPr>
            <a:noAutofit/>
          </a:bodyPr>
          <a:lstStyle>
            <a:lvl1pPr marL="0" indent="0" algn="ctr">
              <a:buNone/>
              <a:defRPr sz="15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89,526,124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B00B3A-4833-014F-B7E8-37D4E88D0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236" y="4023422"/>
            <a:ext cx="10423525" cy="681038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 one stat. Use this box to describe THE stat.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5D2AFC-AAF2-B147-8EC9-A97D06818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332793-2F90-274A-95AF-9A8538C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4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18A1D-12BD-6E41-89A6-22A32820A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59D59-41E5-0042-9FDF-36CD92869699}"/>
              </a:ext>
            </a:extLst>
          </p:cNvPr>
          <p:cNvSpPr/>
          <p:nvPr userDrawn="1"/>
        </p:nvSpPr>
        <p:spPr>
          <a:xfrm>
            <a:off x="-2" y="-1766"/>
            <a:ext cx="12192001" cy="6847066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7CF1F-AB15-B342-B153-797ACD0C3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9BD0CF7-9FDA-0E4F-92FF-9F47D8695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73132-BC95-A749-B7AB-53B9ED55810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A089D70-C2AA-E24D-BE34-C0C46DCAD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6" y="1757040"/>
            <a:ext cx="10423525" cy="1924050"/>
          </a:xfrm>
        </p:spPr>
        <p:txBody>
          <a:bodyPr>
            <a:noAutofit/>
          </a:bodyPr>
          <a:lstStyle>
            <a:lvl1pPr marL="0" indent="0" algn="ctr">
              <a:buNone/>
              <a:defRPr sz="15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89,526,124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4096F5F-770A-D140-A1DA-D18AC311A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236" y="4023422"/>
            <a:ext cx="10423525" cy="681038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 one stat. Use this box to describe THE stat.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4EF25B-F7DF-8845-99EF-50914395A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0BF0D37-E693-B247-8C8F-C79ED05C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istic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C371DC-868B-7745-8E30-B8C64A6BFF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700309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917EC-1314-7E4F-85A4-4A71C94984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70030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2ACE35-622C-E74C-A1F0-B6992EFE9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87B79-9C6C-964E-8D84-77FC735B6C3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454455-DAB1-5340-A7CE-513381100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6" y="1757040"/>
            <a:ext cx="10423525" cy="1924050"/>
          </a:xfrm>
        </p:spPr>
        <p:txBody>
          <a:bodyPr>
            <a:noAutofit/>
          </a:bodyPr>
          <a:lstStyle>
            <a:lvl1pPr marL="0" indent="0" algn="ctr">
              <a:buNone/>
              <a:defRPr sz="15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89,526,124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B00B3A-4833-014F-B7E8-37D4E88D0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236" y="4023422"/>
            <a:ext cx="10423525" cy="681038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 one stat. Use this box to describe THE stat.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5D2AFC-AAF2-B147-8EC9-A97D06818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332793-2F90-274A-95AF-9A8538C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7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istic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18A1D-12BD-6E41-89A6-22A32820A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59D59-41E5-0042-9FDF-36CD92869699}"/>
              </a:ext>
            </a:extLst>
          </p:cNvPr>
          <p:cNvSpPr/>
          <p:nvPr userDrawn="1"/>
        </p:nvSpPr>
        <p:spPr>
          <a:xfrm>
            <a:off x="-2" y="-1766"/>
            <a:ext cx="12192001" cy="6847066"/>
          </a:xfrm>
          <a:prstGeom prst="rect">
            <a:avLst/>
          </a:prstGeom>
          <a:solidFill>
            <a:srgbClr val="102744">
              <a:alpha val="588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7CF1F-AB15-B342-B153-797ACD0C3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9BD0CF7-9FDA-0E4F-92FF-9F47D8695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73132-BC95-A749-B7AB-53B9ED55810A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A089D70-C2AA-E24D-BE34-C0C46DCAD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6" y="1757040"/>
            <a:ext cx="10423525" cy="1924050"/>
          </a:xfrm>
        </p:spPr>
        <p:txBody>
          <a:bodyPr>
            <a:noAutofit/>
          </a:bodyPr>
          <a:lstStyle>
            <a:lvl1pPr marL="0" indent="0" algn="ctr">
              <a:buNone/>
              <a:defRPr sz="15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89,526,124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4096F5F-770A-D140-A1DA-D18AC311A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236" y="4023422"/>
            <a:ext cx="10423525" cy="681038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 one stat. Use this box to describe THE stat.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4EF25B-F7DF-8845-99EF-50914395A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0BF0D37-E693-B247-8C8F-C79ED05C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9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for the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A60DE-7BA9-7241-A177-76EB5D897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9764"/>
            <a:ext cx="10515600" cy="335726"/>
          </a:xfrm>
        </p:spPr>
        <p:txBody>
          <a:bodyPr/>
          <a:lstStyle>
            <a:lvl1pPr marL="0" indent="0">
              <a:buFontTx/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Here you have a list: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296702"/>
            <a:ext cx="10515600" cy="2078527"/>
          </a:xfrm>
        </p:spPr>
        <p:txBody>
          <a:bodyPr/>
          <a:lstStyle>
            <a:lvl1pPr marL="285750" indent="-285750">
              <a:buFontTx/>
              <a:buChar char="-"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But remember not to overload your slides.</a:t>
            </a:r>
          </a:p>
          <a:p>
            <a:pPr lvl="0"/>
            <a:r>
              <a:rPr lang="en-US"/>
              <a:t>Rule of thumb: if you need to reduce the font to less than 16pt, you probably have too much content on the slide.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24D086-AE32-6C4C-91FE-28041180D099}"/>
              </a:ext>
            </a:extLst>
          </p:cNvPr>
          <p:cNvCxnSpPr/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4E34D76-77ED-0343-ACB8-F29DEE9F4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5BA6CD-90AD-89B7-F6AF-E03754E09C9D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94D4EC1-59DE-E3A1-1002-496BAA5A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8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2B137-F911-F86D-4329-A19EE96B4D0D}"/>
              </a:ext>
            </a:extLst>
          </p:cNvPr>
          <p:cNvSpPr/>
          <p:nvPr userDrawn="1"/>
        </p:nvSpPr>
        <p:spPr>
          <a:xfrm>
            <a:off x="0" y="0"/>
            <a:ext cx="4155311" cy="6700309"/>
          </a:xfrm>
          <a:prstGeom prst="rect">
            <a:avLst/>
          </a:prstGeom>
          <a:solidFill>
            <a:srgbClr val="2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85E8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862" y="2947690"/>
            <a:ext cx="3643585" cy="8180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table to</a:t>
            </a:r>
            <a:br>
              <a:rPr lang="en-US" dirty="0"/>
            </a:br>
            <a:r>
              <a:rPr lang="en-US" dirty="0"/>
              <a:t>compare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ABB4C-02EF-A648-AD95-5665B98AC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71E49FC-2449-C94A-AECE-F563DE523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0B744-416C-8741-A971-F95A25622D7B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53CF3FC-9C7B-8F4C-9A29-B672DB9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9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Screen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211F0-E318-7641-8A1D-AB5ACB73B7C2}"/>
              </a:ext>
            </a:extLst>
          </p:cNvPr>
          <p:cNvSpPr/>
          <p:nvPr userDrawn="1"/>
        </p:nvSpPr>
        <p:spPr>
          <a:xfrm>
            <a:off x="6497256" y="0"/>
            <a:ext cx="5694744" cy="6688667"/>
          </a:xfrm>
          <a:prstGeom prst="rect">
            <a:avLst/>
          </a:prstGeom>
          <a:solidFill>
            <a:srgbClr val="102744"/>
          </a:solidFill>
          <a:ln>
            <a:solidFill>
              <a:srgbClr val="10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38" y="2485808"/>
            <a:ext cx="4119563" cy="619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0438" y="3429000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a grouping of images, making it possible to absorb large amounts of data quickly. Use this grid layout to neatly organize you images.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3251" y="3214140"/>
            <a:ext cx="339425" cy="67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9293F-22FC-D341-8BEA-56FD7FA61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13500-F63B-CF4C-9FC4-B8C863FB6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1467BD-FFFB-C148-98D0-C1E20462E5BB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3A9E6-5A38-0546-8083-B5709A23E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6F8A7EE-5524-9345-8344-8BA21353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4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a grouping of images, making it possible to absorb large amounts of data quickly. Use this grid layout to neatly organize your images.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3E9B18-94ED-4F43-BF00-B175377B1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B0AE20-4A68-ED4A-A978-3CC19AD61FC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3A9FFA5-588D-754C-BB41-092A28A7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a grouping of images, making it possible to absorb large amounts of data quickly. Use this grid layout to neatly organize your images.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3E9B18-94ED-4F43-BF00-B175377B1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B0AE20-4A68-ED4A-A978-3CC19AD61FC4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3A9FFA5-588D-754C-BB41-092A28A7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C71AF883-B24A-7A4F-B2F0-A7AAC056E9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9254" y="311354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6D8EA55-625F-DF42-8DDF-AB9952BE5C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0582" y="311354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CE7F388-E960-384F-8385-255CEFF44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9254" y="3418420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EF1B311-A34B-A04B-8FA1-EA533D5408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50582" y="3418420"/>
            <a:ext cx="2870200" cy="28321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550324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just a single still image making it possible to absorb large amounts of data quickly.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88" y="3192371"/>
            <a:ext cx="339425" cy="6788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8D07DC6-21E9-E84A-902C-FD4314ACDD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ADC53-1647-684A-8F5E-718AB43E859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D9319D-5F44-4F45-8E2C-F0EAEF17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2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307644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 complex idea can be conveyed with just a single still image making it possible to absorb large amounts of data quickly.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88" y="3192371"/>
            <a:ext cx="339425" cy="67885"/>
          </a:xfrm>
          <a:prstGeom prst="rect">
            <a:avLst/>
          </a:prstGeom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5E4287C-D63E-EB4A-8D7F-962270FBF5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59116" y="-1"/>
            <a:ext cx="6432884" cy="670031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8D07DC6-21E9-E84A-902C-FD4314ACDD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ADC53-1647-684A-8F5E-718AB43E859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D9319D-5F44-4F45-8E2C-F0EAEF17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B58837-F26F-5A4F-ACA9-70C0BCF7E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780307-6C28-D041-92F2-30CF2BCF5D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6C36C-998D-D945-88F2-88323084A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31" y="546644"/>
            <a:ext cx="10515600" cy="6788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Want a big impact?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FFE99DC-E8AC-A54E-80A1-291936879E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1" y="1257366"/>
            <a:ext cx="10423525" cy="681038"/>
          </a:xfrm>
        </p:spPr>
        <p:txBody>
          <a:bodyPr>
            <a:noAutofit/>
          </a:bodyPr>
          <a:lstStyle>
            <a:lvl1pPr marL="0" indent="0" algn="l">
              <a:buNone/>
              <a:defRPr sz="28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USE BIG IMAGE HERE.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1FC3B8-5585-6C4B-960F-440EF3914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E1816B-64CF-5C4D-A132-BBDFDC6F4909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D8BC086-A861-9B41-A229-02348851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Desktop project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037030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If we are showing something that the reader will access on a computer, take a screenshot and put it in the “screen” to the right.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grpSp>
        <p:nvGrpSpPr>
          <p:cNvPr id="6" name="Google Shape;289;p33">
            <a:extLst>
              <a:ext uri="{FF2B5EF4-FFF2-40B4-BE49-F238E27FC236}">
                <a16:creationId xmlns:a16="http://schemas.microsoft.com/office/drawing/2014/main" id="{3B982259-03C3-E544-9AE0-913B84EC0E0F}"/>
              </a:ext>
            </a:extLst>
          </p:cNvPr>
          <p:cNvGrpSpPr/>
          <p:nvPr/>
        </p:nvGrpSpPr>
        <p:grpSpPr>
          <a:xfrm>
            <a:off x="5376439" y="1551050"/>
            <a:ext cx="6410616" cy="3755903"/>
            <a:chOff x="1177450" y="241631"/>
            <a:chExt cx="6173152" cy="3616776"/>
          </a:xfrm>
        </p:grpSpPr>
        <p:sp>
          <p:nvSpPr>
            <p:cNvPr id="8" name="Google Shape;290;p33">
              <a:extLst>
                <a:ext uri="{FF2B5EF4-FFF2-40B4-BE49-F238E27FC236}">
                  <a16:creationId xmlns:a16="http://schemas.microsoft.com/office/drawing/2014/main" id="{C4976FD4-3F72-C943-A44E-B29CFB9DB36E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1;p33">
              <a:extLst>
                <a:ext uri="{FF2B5EF4-FFF2-40B4-BE49-F238E27FC236}">
                  <a16:creationId xmlns:a16="http://schemas.microsoft.com/office/drawing/2014/main" id="{DF1F337F-924C-9941-82BC-C16CC3327021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2;p33">
              <a:extLst>
                <a:ext uri="{FF2B5EF4-FFF2-40B4-BE49-F238E27FC236}">
                  <a16:creationId xmlns:a16="http://schemas.microsoft.com/office/drawing/2014/main" id="{ED36FD34-E568-9E42-9C4C-553BC3C92023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3;p33">
              <a:extLst>
                <a:ext uri="{FF2B5EF4-FFF2-40B4-BE49-F238E27FC236}">
                  <a16:creationId xmlns:a16="http://schemas.microsoft.com/office/drawing/2014/main" id="{68616F38-D878-E64D-9B87-B5139B98576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79441D3-E840-1D49-9EC7-D8DA0819DD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A21686-E9B9-CC4B-9A86-389311B91BE2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55DB90F-267C-4B42-AF48-41BDBFA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F1FFF79-C6B3-664F-AE8E-B84C393CE3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55126"/>
            <a:ext cx="4982191" cy="31766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71369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Mobile project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2BE08F-06E4-F845-B665-C75CD667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3407231"/>
            <a:ext cx="3933825" cy="1037030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Same as the desktop project from the prior slide, if it will be used on a mobile device, show how it looks “in real life.”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grpSp>
        <p:nvGrpSpPr>
          <p:cNvPr id="13" name="Google Shape;266;p31">
            <a:extLst>
              <a:ext uri="{FF2B5EF4-FFF2-40B4-BE49-F238E27FC236}">
                <a16:creationId xmlns:a16="http://schemas.microsoft.com/office/drawing/2014/main" id="{182CE787-6773-2045-BD38-FE227C7F2A14}"/>
              </a:ext>
            </a:extLst>
          </p:cNvPr>
          <p:cNvGrpSpPr/>
          <p:nvPr userDrawn="1"/>
        </p:nvGrpSpPr>
        <p:grpSpPr>
          <a:xfrm>
            <a:off x="7374884" y="715572"/>
            <a:ext cx="2429837" cy="5039965"/>
            <a:chOff x="5353200" y="373572"/>
            <a:chExt cx="2119546" cy="4396359"/>
          </a:xfrm>
        </p:grpSpPr>
        <p:sp>
          <p:nvSpPr>
            <p:cNvPr id="14" name="Google Shape;267;p31">
              <a:extLst>
                <a:ext uri="{FF2B5EF4-FFF2-40B4-BE49-F238E27FC236}">
                  <a16:creationId xmlns:a16="http://schemas.microsoft.com/office/drawing/2014/main" id="{CFDCD8B9-392D-244C-ABAD-4181784BDC4B}"/>
                </a:ext>
              </a:extLst>
            </p:cNvPr>
            <p:cNvSpPr/>
            <p:nvPr/>
          </p:nvSpPr>
          <p:spPr>
            <a:xfrm>
              <a:off x="535320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6" name="Google Shape;268;p31">
              <a:extLst>
                <a:ext uri="{FF2B5EF4-FFF2-40B4-BE49-F238E27FC236}">
                  <a16:creationId xmlns:a16="http://schemas.microsoft.com/office/drawing/2014/main" id="{37675C0F-5750-8A45-A16B-F3335993EBE1}"/>
                </a:ext>
              </a:extLst>
            </p:cNvPr>
            <p:cNvSpPr/>
            <p:nvPr/>
          </p:nvSpPr>
          <p:spPr>
            <a:xfrm>
              <a:off x="620068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7" name="Google Shape;269;p31">
              <a:extLst>
                <a:ext uri="{FF2B5EF4-FFF2-40B4-BE49-F238E27FC236}">
                  <a16:creationId xmlns:a16="http://schemas.microsoft.com/office/drawing/2014/main" id="{6B4AD2D7-4600-CF41-808B-4EF47187C8DF}"/>
                </a:ext>
              </a:extLst>
            </p:cNvPr>
            <p:cNvSpPr/>
            <p:nvPr/>
          </p:nvSpPr>
          <p:spPr>
            <a:xfrm>
              <a:off x="573998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8" name="Google Shape;270;p31">
              <a:extLst>
                <a:ext uri="{FF2B5EF4-FFF2-40B4-BE49-F238E27FC236}">
                  <a16:creationId xmlns:a16="http://schemas.microsoft.com/office/drawing/2014/main" id="{FF0086D0-9CAF-A34B-995E-BA4879F96F5C}"/>
                </a:ext>
              </a:extLst>
            </p:cNvPr>
            <p:cNvSpPr/>
            <p:nvPr/>
          </p:nvSpPr>
          <p:spPr>
            <a:xfrm>
              <a:off x="620855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F5887BB-205E-FB4C-913C-FF8883BE9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66DA3E-0F04-C045-A2D3-A3736D1E3DA8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A00BF065-7BDE-284B-8CAF-A1C9783F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864BE83-8946-5942-9CE3-A6D3B41F1D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30595" y="1168005"/>
            <a:ext cx="2318415" cy="4126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5765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5" y="2464039"/>
            <a:ext cx="4119563" cy="619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Divider 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1A2F1-0A59-724B-8E86-F0B2D7DB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538" y="3192371"/>
            <a:ext cx="339425" cy="678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F2ED75-21BC-3A47-9F35-65AFDF8B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2DD3B2-CF5D-AA42-AFF4-848D859925C3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30D6E51-C9E5-CD4C-9844-D58CD8EA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 can also split your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F94D6B-1464-894F-B891-E3B784AE95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447925"/>
            <a:ext cx="5181600" cy="3478213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3F4F618-523D-224C-90B0-7D990FFD8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2" y="2447924"/>
            <a:ext cx="5181600" cy="3478213"/>
          </a:xfrm>
        </p:spPr>
        <p:txBody>
          <a:bodyPr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It helps the reader better distinguish between two ideas.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DD0A3-24B7-F240-86D2-DFE6C9A9B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84D46-9322-8648-A1DE-DF7CEA3D80CA}"/>
              </a:ext>
            </a:extLst>
          </p:cNvPr>
          <p:cNvCxnSpPr/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21BC0C-0160-DB45-9F1E-847C7999E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926258"/>
            <a:ext cx="5181600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8E783D3-3ABF-4941-9F3C-DB45BE61E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2202" y="1928344"/>
            <a:ext cx="5181600" cy="4079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2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962119-EB02-5929-F5F5-431473AE0A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6D0F5-D754-855D-C696-715840279427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124826F-F65E-4400-D7F1-4EA156895A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8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C168DA8-8B22-C94C-A247-B52CDAB55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6C14F-CC77-A844-AF2A-21CFA2518E1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8BBBA4-2899-E94B-A9B4-B89BDCA3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21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Light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C168DA8-8B22-C94C-A247-B52CDAB55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6C14F-CC77-A844-AF2A-21CFA2518E1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BC65C-C76A-5C4A-837D-684F0E85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8E9F4D-0C51-3647-8892-A1E4BF0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1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Image - Dark (No Gradien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EC103-3CF9-554D-80A4-0D6A77EED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590914-7219-E24C-B441-29E0F001FF5A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solidFill>
            <a:srgbClr val="102744">
              <a:alpha val="759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67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C168DA8-8B22-C94C-A247-B52CDAB55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6C14F-CC77-A844-AF2A-21CFA2518E15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4591DF-5E62-1E44-8712-59D612CAB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53783-3606-FC47-91BF-6CFEA83BB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D2B4E62-9F6E-9942-9264-A41E6221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1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atistic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C371DC-868B-7745-8E30-B8C64A6BFF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917EC-1314-7E4F-85A4-4A71C94984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85799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2ACE35-622C-E74C-A1F0-B6992EFE9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87B79-9C6C-964E-8D84-77FC735B6C3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332793-2F90-274A-95AF-9A8538C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AE8F4D-3037-F842-BD8E-06E4DF468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412882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Cerulea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2C403-BD19-AC4F-A9F2-04242C33D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EB29AF-9A64-9545-8C3A-8EE2F647D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D940D8-CA2B-8B40-9E88-9341C53C94F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638BE7A-5A8F-CA48-A0E2-60DDD4B4A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6B05F-1953-7841-8903-E70EB4A23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B970B38-F0E1-814D-A51A-F9D77D41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5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av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2C403-BD19-AC4F-A9F2-04242C33D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0" y="6439632"/>
            <a:ext cx="1858139" cy="10017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EB29AF-9A64-9545-8C3A-8EE2F647D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D940D8-CA2B-8B40-9E88-9341C53C94F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B416849-54A5-814B-ABD0-FD268CEEA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E7C59-0877-6549-9342-039B336406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CEF8617-DE90-C54E-9A61-C99BEE4A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05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istic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C371DC-868B-7745-8E30-B8C64A6BFF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700309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917EC-1314-7E4F-85A4-4A71C94984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70030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2ACE35-622C-E74C-A1F0-B6992EFE9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87B79-9C6C-964E-8D84-77FC735B6C3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95D2AFC-AAF2-B147-8EC9-A97D06818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332793-2F90-274A-95AF-9A8538C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85D04-B545-A74B-AB5E-056512221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391417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tistic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C371DC-868B-7745-8E30-B8C64A6BFF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700309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917EC-1314-7E4F-85A4-4A71C94984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-518"/>
            <a:ext cx="12192000" cy="6700309"/>
          </a:xfrm>
          <a:solidFill>
            <a:schemeClr val="bg1">
              <a:alpha val="59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2ACE35-622C-E74C-A1F0-B6992EFE9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87B79-9C6C-964E-8D84-77FC735B6C3E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B00B3A-4833-014F-B7E8-37D4E88D0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4128" y="888104"/>
            <a:ext cx="10143744" cy="681038"/>
          </a:xfrm>
        </p:spPr>
        <p:txBody>
          <a:bodyPr>
            <a:noAutofit/>
          </a:bodyPr>
          <a:lstStyle>
            <a:lvl1pPr marL="0" marR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en-US" sz="4400" b="0" i="0" u="none" strike="noStrike" kern="1200" cap="none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Diagram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5D2AFC-AAF2-B147-8EC9-A97D06818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332793-2F90-274A-95AF-9A8538C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5D3-DE99-C54E-AD2D-F078B9DD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 can also split your content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DD0A3-24B7-F240-86D2-DFE6C9A9B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71013" y="1449296"/>
            <a:ext cx="339425" cy="678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84D46-9322-8648-A1DE-DF7CEA3D80CA}"/>
              </a:ext>
            </a:extLst>
          </p:cNvPr>
          <p:cNvCxnSpPr/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165686C-F2D7-D402-E31F-C0196F3E57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4016" y="6414598"/>
            <a:ext cx="2243137" cy="296862"/>
          </a:xfrm>
        </p:spPr>
        <p:txBody>
          <a:bodyPr>
            <a:normAutofit/>
          </a:bodyPr>
          <a:lstStyle>
            <a:lvl1pPr marL="0" indent="0" algn="r">
              <a:buNone/>
              <a:defRPr sz="1000" i="1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Section Title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B0E5E4-68ED-4CD5-0253-1856F15E59AD}"/>
              </a:ext>
            </a:extLst>
          </p:cNvPr>
          <p:cNvCxnSpPr>
            <a:cxnSpLocks/>
          </p:cNvCxnSpPr>
          <p:nvPr userDrawn="1"/>
        </p:nvCxnSpPr>
        <p:spPr>
          <a:xfrm>
            <a:off x="11699309" y="6478793"/>
            <a:ext cx="0" cy="1074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B054B9B2-C753-6D21-0E94-94E9BAF75C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6518" y="6335184"/>
            <a:ext cx="4654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2B58837-F26F-5A4F-ACA9-70C0BCF7E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4977123-1C8A-ADAA-57A1-054B23F7DD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198" y="1880858"/>
            <a:ext cx="5181600" cy="40452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D8D28DD-9076-5BB0-E1A3-585A2E82C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198" y="1880858"/>
            <a:ext cx="5181600" cy="40452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>
            <a:lvl1pPr marL="0" indent="0">
              <a:buNone/>
              <a:defRPr lang="en-US" sz="1867" dirty="0">
                <a:solidFill>
                  <a:srgbClr val="ECEDED"/>
                </a:solidFill>
                <a:ea typeface="Ubuntu"/>
                <a:cs typeface="Ubuntu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71DAFE4-DB3E-EB37-5D37-D16D77EF0C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470503"/>
            <a:ext cx="518160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Splitting content is ideal when you are sharing two choices/ideas/concepts.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B4856FC-ABF5-02F3-DDF6-277C32BCEB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2" y="2470502"/>
            <a:ext cx="5181600" cy="3478213"/>
          </a:xfrm>
        </p:spPr>
        <p:txBody>
          <a:bodyPr lIns="144000"/>
          <a:lstStyle>
            <a:lvl1pPr marL="0" indent="0">
              <a:buNone/>
              <a:defRPr cap="none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It helps the reader better distinguish between two ideas.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B52E672-9614-0330-EEFC-6295406BE7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016570"/>
            <a:ext cx="518160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56F0769-FC4E-B246-6CC9-D22B3FFCB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2202" y="2018656"/>
            <a:ext cx="5181600" cy="407987"/>
          </a:xfrm>
        </p:spPr>
        <p:txBody>
          <a:bodyPr lIns="144000">
            <a:noAutofit/>
          </a:bodyPr>
          <a:lstStyle>
            <a:lvl1pPr marL="0" indent="0">
              <a:buNone/>
              <a:defRPr sz="2400" baseline="0">
                <a:solidFill>
                  <a:srgbClr val="607B8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CONTENT 2</a:t>
            </a:r>
          </a:p>
        </p:txBody>
      </p:sp>
    </p:spTree>
    <p:extLst>
      <p:ext uri="{BB962C8B-B14F-4D97-AF65-F5344CB8AC3E}">
        <p14:creationId xmlns:p14="http://schemas.microsoft.com/office/powerpoint/2010/main" val="250127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image" Target="../media/image2.jpeg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5079-8DE5-AA4A-ABFE-A12605B1A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  <a:p>
            <a:pPr lvl="4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A3BCA-E8A4-D340-BA2D-B84CF4422EBC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rcRect/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968F6B0A-398F-8040-8AE1-707A34C4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1EFD7-F013-C74F-91EF-0504E82E1E04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1CFD6496-56F0-F912-24B9-644CDB1F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5200" y="6336000"/>
            <a:ext cx="46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1000" kern="1200" baseline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fld id="{F2B58837-F26F-5A4F-ACA9-70C0BCF7EC6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9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698" r:id="rId4"/>
    <p:sldLayoutId id="2147483706" r:id="rId5"/>
    <p:sldLayoutId id="2147483707" r:id="rId6"/>
    <p:sldLayoutId id="2147483681" r:id="rId7"/>
    <p:sldLayoutId id="2147483679" r:id="rId8"/>
    <p:sldLayoutId id="2147483723" r:id="rId9"/>
    <p:sldLayoutId id="2147483732" r:id="rId10"/>
    <p:sldLayoutId id="2147483680" r:id="rId11"/>
    <p:sldLayoutId id="2147483733" r:id="rId12"/>
    <p:sldLayoutId id="2147483734" r:id="rId13"/>
    <p:sldLayoutId id="2147483694" r:id="rId14"/>
    <p:sldLayoutId id="2147483709" r:id="rId15"/>
    <p:sldLayoutId id="2147483735" r:id="rId16"/>
    <p:sldLayoutId id="2147483736" r:id="rId17"/>
    <p:sldLayoutId id="2147483682" r:id="rId18"/>
    <p:sldLayoutId id="2147483737" r:id="rId19"/>
    <p:sldLayoutId id="2147483738" r:id="rId20"/>
    <p:sldLayoutId id="2147483739" r:id="rId21"/>
    <p:sldLayoutId id="2147483690" r:id="rId22"/>
    <p:sldLayoutId id="2147483689" r:id="rId23"/>
    <p:sldLayoutId id="2147483691" r:id="rId24"/>
    <p:sldLayoutId id="2147483699" r:id="rId25"/>
    <p:sldLayoutId id="2147483700" r:id="rId26"/>
    <p:sldLayoutId id="2147483701" r:id="rId27"/>
    <p:sldLayoutId id="2147483710" r:id="rId28"/>
    <p:sldLayoutId id="2147483697" r:id="rId29"/>
    <p:sldLayoutId id="2147483711" r:id="rId30"/>
    <p:sldLayoutId id="2147483719" r:id="rId31"/>
    <p:sldLayoutId id="2147483717" r:id="rId32"/>
    <p:sldLayoutId id="2147483718" r:id="rId33"/>
    <p:sldLayoutId id="2147483740" r:id="rId34"/>
    <p:sldLayoutId id="2147483741" r:id="rId35"/>
    <p:sldLayoutId id="2147483702" r:id="rId36"/>
    <p:sldLayoutId id="2147483712" r:id="rId37"/>
    <p:sldLayoutId id="2147483713" r:id="rId38"/>
    <p:sldLayoutId id="2147483714" r:id="rId39"/>
    <p:sldLayoutId id="2147483715" r:id="rId40"/>
    <p:sldLayoutId id="2147483721" r:id="rId41"/>
    <p:sldLayoutId id="2147483722" r:id="rId42"/>
    <p:sldLayoutId id="2147483716" r:id="rId43"/>
    <p:sldLayoutId id="2147483720" r:id="rId4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Tx/>
        <a:buChar char="-"/>
        <a:defRPr sz="1600" kern="1200" cap="all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5079-8DE5-AA4A-ABFE-A12605B1A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  <a:p>
            <a:pPr lvl="4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A3BCA-E8A4-D340-BA2D-B84CF4422EBC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0" y="6438013"/>
            <a:ext cx="1858139" cy="103411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968F6B0A-398F-8040-8AE1-707A34C4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1EFD7-F013-C74F-91EF-0504E82E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4379A98E-807F-AB4C-A104-BB41CD45D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5200" y="6336000"/>
            <a:ext cx="46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1000" kern="1200" baseline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fld id="{F2B58837-F26F-5A4F-ACA9-70C0BCF7EC6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2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Tx/>
        <a:buChar char="-"/>
        <a:defRPr sz="1600" kern="1200" cap="all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945ADA-B9D1-144C-9803-6D4CE983C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IPO Readiness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2531C-7C71-2C4D-BC6F-C53B14C6E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to 12 months before the IPO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Communications: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45813"/>
            <a:ext cx="10515600" cy="2068907"/>
          </a:xfrm>
        </p:spPr>
        <p:txBody>
          <a:bodyPr>
            <a:normAutofit/>
          </a:bodyPr>
          <a:lstStyle/>
          <a:p>
            <a:pPr lvl="0"/>
            <a:r>
              <a:rPr lang="en-US" sz="1700" dirty="0" smtClean="0"/>
              <a:t>Identify </a:t>
            </a:r>
            <a:r>
              <a:rPr lang="en-US" sz="1700" dirty="0"/>
              <a:t>bankers that </a:t>
            </a:r>
            <a:r>
              <a:rPr lang="en-US" sz="1700" dirty="0" smtClean="0"/>
              <a:t>understand </a:t>
            </a:r>
            <a:r>
              <a:rPr lang="en-US" sz="1700" dirty="0"/>
              <a:t>market </a:t>
            </a:r>
            <a:r>
              <a:rPr lang="en-US" sz="1700" dirty="0" smtClean="0"/>
              <a:t>conditions, the company’s </a:t>
            </a:r>
            <a:r>
              <a:rPr lang="en-US" sz="1700" dirty="0"/>
              <a:t>business </a:t>
            </a:r>
            <a:r>
              <a:rPr lang="en-US" sz="1700" dirty="0" smtClean="0"/>
              <a:t>and its industry (in a traditional </a:t>
            </a:r>
            <a:r>
              <a:rPr lang="en-US" sz="1700" dirty="0"/>
              <a:t>IPO, investment bankers help </a:t>
            </a:r>
            <a:r>
              <a:rPr lang="en-US" sz="1700" dirty="0" smtClean="0"/>
              <a:t>position the company in </a:t>
            </a:r>
            <a:r>
              <a:rPr lang="en-US" sz="1700" dirty="0"/>
              <a:t>the market and build a market for the shares </a:t>
            </a:r>
            <a:r>
              <a:rPr lang="en-US" sz="1700" dirty="0" smtClean="0"/>
              <a:t>offered)</a:t>
            </a:r>
          </a:p>
          <a:p>
            <a:pPr lvl="0"/>
            <a:r>
              <a:rPr lang="en-US" sz="1700" dirty="0"/>
              <a:t>T</a:t>
            </a:r>
            <a:r>
              <a:rPr lang="en-US" sz="1700" dirty="0" smtClean="0"/>
              <a:t>hink </a:t>
            </a:r>
            <a:r>
              <a:rPr lang="en-US" sz="1700" dirty="0"/>
              <a:t>about the group of analysts </a:t>
            </a:r>
            <a:r>
              <a:rPr lang="en-US" sz="1700" dirty="0" smtClean="0"/>
              <a:t>that will cover the </a:t>
            </a:r>
            <a:r>
              <a:rPr lang="en-US" sz="1700" dirty="0"/>
              <a:t>business after the </a:t>
            </a:r>
            <a:r>
              <a:rPr lang="en-US" sz="1700" dirty="0" smtClean="0"/>
              <a:t>IPO; coordinate with underwriters on holding analyst </a:t>
            </a:r>
            <a:r>
              <a:rPr lang="en-US" sz="1700" dirty="0"/>
              <a:t>days ahead of </a:t>
            </a:r>
            <a:r>
              <a:rPr lang="en-US" sz="1700" dirty="0" smtClean="0"/>
              <a:t>the IPOs</a:t>
            </a:r>
          </a:p>
          <a:p>
            <a:pPr lvl="0"/>
            <a:r>
              <a:rPr lang="en-US" sz="1700" dirty="0" smtClean="0"/>
              <a:t>“</a:t>
            </a:r>
            <a:r>
              <a:rPr lang="en-US" sz="1700" dirty="0"/>
              <a:t>R</a:t>
            </a:r>
            <a:r>
              <a:rPr lang="en-US" sz="1700" dirty="0" smtClean="0"/>
              <a:t>oad </a:t>
            </a:r>
            <a:r>
              <a:rPr lang="en-US" sz="1700" dirty="0"/>
              <a:t>test” </a:t>
            </a:r>
            <a:r>
              <a:rPr lang="en-US" sz="1700" dirty="0" smtClean="0"/>
              <a:t>investment backs, for by working </a:t>
            </a:r>
            <a:r>
              <a:rPr lang="en-US" sz="1700" dirty="0"/>
              <a:t>with </a:t>
            </a:r>
            <a:r>
              <a:rPr lang="en-US" sz="1700" dirty="0" smtClean="0"/>
              <a:t>them to </a:t>
            </a:r>
            <a:r>
              <a:rPr lang="en-US" sz="1700" dirty="0"/>
              <a:t>prepare/refine the company’s investor deck for non-deal roadshows </a:t>
            </a:r>
            <a:r>
              <a:rPr lang="en-US" sz="1700" dirty="0" smtClean="0"/>
              <a:t>or holding </a:t>
            </a:r>
            <a:r>
              <a:rPr lang="en-US" sz="1700" dirty="0"/>
              <a:t>testing the </a:t>
            </a:r>
            <a:r>
              <a:rPr lang="en-US" sz="1700" dirty="0" smtClean="0"/>
              <a:t>waters meetings </a:t>
            </a:r>
            <a:r>
              <a:rPr lang="en-US" sz="1700" dirty="0"/>
              <a:t>with </a:t>
            </a:r>
            <a:r>
              <a:rPr lang="en-US" sz="1700" dirty="0" smtClean="0"/>
              <a:t>investors</a:t>
            </a: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 txBox="1">
            <a:spLocks/>
          </p:cNvSpPr>
          <p:nvPr/>
        </p:nvSpPr>
        <p:spPr>
          <a:xfrm>
            <a:off x="838200" y="3577657"/>
            <a:ext cx="10515600" cy="33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Investment Bankers &amp; Analysts: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 txBox="1">
            <a:spLocks/>
          </p:cNvSpPr>
          <p:nvPr/>
        </p:nvSpPr>
        <p:spPr>
          <a:xfrm>
            <a:off x="838200" y="2245490"/>
            <a:ext cx="10515600" cy="207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 sz="1600" kern="1200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Begin practicing coordination around communications (e.g., legal review of press releases, checking calendar of presentations against IPO process milestones)</a:t>
            </a:r>
          </a:p>
          <a:p>
            <a:r>
              <a:rPr lang="en-US" sz="1700" dirty="0" smtClean="0"/>
              <a:t>Practice timely quarter closes and mock earnings calls</a:t>
            </a:r>
          </a:p>
        </p:txBody>
      </p:sp>
    </p:spTree>
    <p:extLst>
      <p:ext uri="{BB962C8B-B14F-4D97-AF65-F5344CB8AC3E}">
        <p14:creationId xmlns:p14="http://schemas.microsoft.com/office/powerpoint/2010/main" val="12513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Please contact us with any questions:</a:t>
            </a:r>
          </a:p>
          <a:p>
            <a:pPr>
              <a:spcBef>
                <a:spcPts val="600"/>
              </a:spcBef>
            </a:pPr>
            <a:r>
              <a:rPr lang="en-US" sz="2400" u="sng" dirty="0" smtClean="0">
                <a:solidFill>
                  <a:schemeClr val="accent5"/>
                </a:solidFill>
              </a:rPr>
              <a:t>insights@gunder.com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001FD-E4E0-1045-A410-D32A8561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1607D-A9B4-034A-8200-363311DE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58837-F26F-5A4F-ACA9-70C0BCF7EC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01132" y="1632792"/>
            <a:ext cx="2046176" cy="3527916"/>
            <a:chOff x="1523158" y="1690688"/>
            <a:chExt cx="2046176" cy="3527916"/>
          </a:xfrm>
        </p:grpSpPr>
        <p:sp>
          <p:nvSpPr>
            <p:cNvPr id="11" name="Google Shape;498;p44">
              <a:extLst>
                <a:ext uri="{FF2B5EF4-FFF2-40B4-BE49-F238E27FC236}">
                  <a16:creationId xmlns:a16="http://schemas.microsoft.com/office/drawing/2014/main" id="{CDFC0582-4304-8240-BCC1-F6EFCAB4A8F8}"/>
                </a:ext>
              </a:extLst>
            </p:cNvPr>
            <p:cNvSpPr txBox="1"/>
            <p:nvPr/>
          </p:nvSpPr>
          <p:spPr>
            <a:xfrm>
              <a:off x="1523158" y="4028920"/>
              <a:ext cx="2035096" cy="1189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ALEXA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BELONICK</a:t>
              </a:r>
              <a: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</a:b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18346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Partner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834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dirty="0">
                  <a:solidFill>
                    <a:srgbClr val="FFFFFF"/>
                  </a:solidFill>
                  <a:latin typeface="Franklin Gothic Book" panose="020B0503020102020204" pitchFamily="34" charset="0"/>
                </a:rPr>
                <a:t>San Francisco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abelonick@gunder.com</a:t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+1 650 321 2400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" t="38" r="13405" b="28788"/>
            <a:stretch/>
          </p:blipFill>
          <p:spPr>
            <a:xfrm>
              <a:off x="1523158" y="1690688"/>
              <a:ext cx="2046176" cy="2046176"/>
            </a:xfrm>
            <a:prstGeom prst="ellipse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636369" y="1690688"/>
            <a:ext cx="2046176" cy="3500484"/>
            <a:chOff x="5166253" y="1690688"/>
            <a:chExt cx="2046176" cy="3500484"/>
          </a:xfrm>
        </p:grpSpPr>
        <p:sp>
          <p:nvSpPr>
            <p:cNvPr id="13" name="Google Shape;498;p44">
              <a:extLst>
                <a:ext uri="{FF2B5EF4-FFF2-40B4-BE49-F238E27FC236}">
                  <a16:creationId xmlns:a16="http://schemas.microsoft.com/office/drawing/2014/main" id="{CDFC0582-4304-8240-BCC1-F6EFCAB4A8F8}"/>
                </a:ext>
              </a:extLst>
            </p:cNvPr>
            <p:cNvSpPr txBox="1"/>
            <p:nvPr/>
          </p:nvSpPr>
          <p:spPr>
            <a:xfrm>
              <a:off x="5166253" y="4001488"/>
              <a:ext cx="2035096" cy="1189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ANDY THORPE</a:t>
              </a:r>
              <a: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</a:b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18346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Partner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834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San Francisco</a:t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athorpe@gunder.com</a:t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+1 650 321 2400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4" t="-287" r="32986" b="44132"/>
            <a:stretch/>
          </p:blipFill>
          <p:spPr>
            <a:xfrm>
              <a:off x="5166253" y="1690688"/>
              <a:ext cx="2046176" cy="2046176"/>
            </a:xfrm>
            <a:prstGeom prst="ellipse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76976" y="1658144"/>
            <a:ext cx="2091968" cy="3502564"/>
            <a:chOff x="8765636" y="1688608"/>
            <a:chExt cx="2091968" cy="3502564"/>
          </a:xfrm>
        </p:grpSpPr>
        <p:sp>
          <p:nvSpPr>
            <p:cNvPr id="7" name="Google Shape;498;p44">
              <a:extLst>
                <a:ext uri="{FF2B5EF4-FFF2-40B4-BE49-F238E27FC236}">
                  <a16:creationId xmlns:a16="http://schemas.microsoft.com/office/drawing/2014/main" id="{CDFC0582-4304-8240-BCC1-F6EFCAB4A8F8}"/>
                </a:ext>
              </a:extLst>
            </p:cNvPr>
            <p:cNvSpPr txBox="1"/>
            <p:nvPr/>
          </p:nvSpPr>
          <p:spPr>
            <a:xfrm>
              <a:off x="8765636" y="4001488"/>
              <a:ext cx="2035096" cy="1189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JEFF VETTER</a:t>
              </a:r>
              <a: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</a:b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18346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Chair of Public Companies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Silicon Valley</a:t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jvetter@gunder.com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+1 650 321 2400</a:t>
              </a:r>
            </a:p>
          </p:txBody>
        </p:sp>
        <p:pic>
          <p:nvPicPr>
            <p:cNvPr id="5" name="Picture 4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348" y="1688608"/>
              <a:ext cx="2048256" cy="204825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767D1-CAAC-1541-BC57-86E5E1E2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an IPO 18-24 months out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AAEDD-176E-284E-B8C3-9D44D789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B91B4-570F-6746-8AD1-AF6E3345920A}"/>
              </a:ext>
            </a:extLst>
          </p:cNvPr>
          <p:cNvSpPr/>
          <p:nvPr/>
        </p:nvSpPr>
        <p:spPr>
          <a:xfrm>
            <a:off x="838200" y="2888759"/>
            <a:ext cx="2743200" cy="731520"/>
          </a:xfrm>
          <a:prstGeom prst="rect">
            <a:avLst/>
          </a:prstGeom>
          <a:solidFill>
            <a:srgbClr val="285E83"/>
          </a:solidFill>
          <a:ln w="6350" cap="flat" algn="ctr">
            <a:solidFill>
              <a:srgbClr val="ECEDE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Franklin Gothic Medium" panose="020B0603020102020204" pitchFamily="34" charset="0"/>
              </a:rPr>
              <a:t>18 to 24 Months Before IPO</a:t>
            </a:r>
            <a:endParaRPr 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C4AC9-3431-E14A-9E99-263A48B73547}"/>
              </a:ext>
            </a:extLst>
          </p:cNvPr>
          <p:cNvSpPr/>
          <p:nvPr/>
        </p:nvSpPr>
        <p:spPr>
          <a:xfrm>
            <a:off x="3581400" y="2893891"/>
            <a:ext cx="2743200" cy="731520"/>
          </a:xfrm>
          <a:prstGeom prst="rect">
            <a:avLst/>
          </a:prstGeom>
          <a:solidFill>
            <a:srgbClr val="51848E">
              <a:alpha val="99000"/>
            </a:srgbClr>
          </a:solidFill>
          <a:ln w="6350" cap="flat" algn="ctr">
            <a:solidFill>
              <a:srgbClr val="ECEDE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Franklin Gothic Medium" panose="020B0603020102020204" pitchFamily="34" charset="0"/>
              </a:rPr>
              <a:t>12 to 18 Months Before IPO</a:t>
            </a:r>
            <a:endParaRPr 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71E74-66E9-264D-84C1-B982C2B26505}"/>
              </a:ext>
            </a:extLst>
          </p:cNvPr>
          <p:cNvSpPr/>
          <p:nvPr/>
        </p:nvSpPr>
        <p:spPr>
          <a:xfrm>
            <a:off x="6330202" y="2899023"/>
            <a:ext cx="2743200" cy="731520"/>
          </a:xfrm>
          <a:prstGeom prst="rect">
            <a:avLst/>
          </a:prstGeom>
          <a:solidFill>
            <a:srgbClr val="B7C0B6"/>
          </a:solidFill>
          <a:ln w="6350" cap="flat" algn="ctr">
            <a:solidFill>
              <a:srgbClr val="ECEDE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Franklin Gothic Medium" panose="020B0603020102020204" pitchFamily="34" charset="0"/>
              </a:rPr>
              <a:t>6 to 12 Months Before IPO</a:t>
            </a:r>
            <a:endParaRPr 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E8307-320D-F14D-9C04-10942DA1B806}"/>
              </a:ext>
            </a:extLst>
          </p:cNvPr>
          <p:cNvSpPr/>
          <p:nvPr/>
        </p:nvSpPr>
        <p:spPr>
          <a:xfrm>
            <a:off x="9079004" y="2893891"/>
            <a:ext cx="2743200" cy="731520"/>
          </a:xfrm>
          <a:prstGeom prst="rect">
            <a:avLst/>
          </a:prstGeom>
          <a:solidFill>
            <a:srgbClr val="DF813D"/>
          </a:solidFill>
          <a:ln w="6350" cap="flat" algn="ctr">
            <a:solidFill>
              <a:srgbClr val="ECEDE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Franklin Gothic Medium" panose="020B0603020102020204" pitchFamily="34" charset="0"/>
              </a:rPr>
              <a:t>Final 6 Months Before IPO</a:t>
            </a:r>
            <a:endParaRPr 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21" name="Google Shape;345;p38">
            <a:extLst>
              <a:ext uri="{FF2B5EF4-FFF2-40B4-BE49-F238E27FC236}">
                <a16:creationId xmlns:a16="http://schemas.microsoft.com/office/drawing/2014/main" id="{DAD4FEA0-F14E-8345-84D2-57D1A6624FB6}"/>
              </a:ext>
            </a:extLst>
          </p:cNvPr>
          <p:cNvSpPr txBox="1"/>
          <p:nvPr/>
        </p:nvSpPr>
        <p:spPr>
          <a:xfrm>
            <a:off x="838200" y="3972834"/>
            <a:ext cx="2743200" cy="15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Auditing &amp; Accounting Matters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Board Matters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Team Composition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Equity Compensation</a:t>
            </a:r>
          </a:p>
          <a:p>
            <a:pPr lvl="0"/>
            <a:endParaRPr lang="en-US" sz="1600" dirty="0">
              <a:solidFill>
                <a:srgbClr val="102744"/>
              </a:solidFill>
              <a:latin typeface="Georgia" panose="02040502050405020303" pitchFamily="18" charset="0"/>
              <a:ea typeface="Ubuntu"/>
              <a:cs typeface="Ubuntu"/>
              <a:sym typeface="Ubuntu"/>
            </a:endParaRPr>
          </a:p>
        </p:txBody>
      </p:sp>
      <p:sp>
        <p:nvSpPr>
          <p:cNvPr id="43" name="Google Shape;345;p38">
            <a:extLst>
              <a:ext uri="{FF2B5EF4-FFF2-40B4-BE49-F238E27FC236}">
                <a16:creationId xmlns:a16="http://schemas.microsoft.com/office/drawing/2014/main" id="{D76C6940-8900-A64A-836C-09E978473B55}"/>
              </a:ext>
            </a:extLst>
          </p:cNvPr>
          <p:cNvSpPr txBox="1"/>
          <p:nvPr/>
        </p:nvSpPr>
        <p:spPr>
          <a:xfrm>
            <a:off x="731422" y="1698539"/>
            <a:ext cx="3749137" cy="4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smtClean="0">
                <a:solidFill>
                  <a:srgbClr val="102744"/>
                </a:solidFill>
                <a:latin typeface="Franklin Gothic Medium" panose="020B0603020102020204" pitchFamily="34" charset="0"/>
                <a:ea typeface="Ubuntu"/>
                <a:cs typeface="Ubuntu"/>
                <a:sym typeface="Ubuntu"/>
              </a:rPr>
              <a:t>Start of IPO Preparation</a:t>
            </a:r>
            <a:endParaRPr lang="en-US" sz="2400" dirty="0">
              <a:solidFill>
                <a:srgbClr val="102744"/>
              </a:solidFill>
              <a:latin typeface="Franklin Gothic Medium" panose="020B0603020102020204" pitchFamily="34" charset="0"/>
              <a:ea typeface="Ubuntu"/>
              <a:cs typeface="Ubuntu"/>
              <a:sym typeface="Ubuntu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6FFB5BB-7AB7-BB4C-9268-4A8CE422FBFC}"/>
              </a:ext>
            </a:extLst>
          </p:cNvPr>
          <p:cNvGrpSpPr/>
          <p:nvPr/>
        </p:nvGrpSpPr>
        <p:grpSpPr>
          <a:xfrm flipV="1">
            <a:off x="731423" y="2277535"/>
            <a:ext cx="236868" cy="616356"/>
            <a:chOff x="4044797" y="4186699"/>
            <a:chExt cx="154928" cy="44594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129451-8E07-C345-A300-38C342557F1F}"/>
                </a:ext>
              </a:extLst>
            </p:cNvPr>
            <p:cNvCxnSpPr/>
            <p:nvPr/>
          </p:nvCxnSpPr>
          <p:spPr>
            <a:xfrm rot="10800000" flipV="1">
              <a:off x="4122261" y="4186699"/>
              <a:ext cx="0" cy="312796"/>
            </a:xfrm>
            <a:prstGeom prst="line">
              <a:avLst/>
            </a:prstGeom>
            <a:ln w="6350" cap="flat" algn="ctr">
              <a:solidFill>
                <a:srgbClr val="10274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 descr="Logo&#10;&#10;Description automatically generated">
              <a:extLst>
                <a:ext uri="{FF2B5EF4-FFF2-40B4-BE49-F238E27FC236}">
                  <a16:creationId xmlns:a16="http://schemas.microsoft.com/office/drawing/2014/main" id="{D9D7CA2C-B35B-4F4F-8BDA-FF84B03CC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0800000">
              <a:off x="4044797" y="4477717"/>
              <a:ext cx="154928" cy="154928"/>
            </a:xfrm>
            <a:prstGeom prst="rect">
              <a:avLst/>
            </a:prstGeom>
          </p:spPr>
        </p:pic>
      </p:grpSp>
      <p:sp>
        <p:nvSpPr>
          <p:cNvPr id="47" name="Google Shape;345;p38">
            <a:extLst>
              <a:ext uri="{FF2B5EF4-FFF2-40B4-BE49-F238E27FC236}">
                <a16:creationId xmlns:a16="http://schemas.microsoft.com/office/drawing/2014/main" id="{8DB9D0B7-66A1-6E48-80ED-E5D375259329}"/>
              </a:ext>
            </a:extLst>
          </p:cNvPr>
          <p:cNvSpPr txBox="1"/>
          <p:nvPr/>
        </p:nvSpPr>
        <p:spPr>
          <a:xfrm>
            <a:off x="8008620" y="1755553"/>
            <a:ext cx="1779044" cy="44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sz="2400" dirty="0" smtClean="0">
                <a:solidFill>
                  <a:srgbClr val="102744"/>
                </a:solidFill>
                <a:latin typeface="Franklin Gothic Medium" panose="020B0603020102020204" pitchFamily="34" charset="0"/>
                <a:ea typeface="Ubuntu"/>
                <a:cs typeface="Ubuntu"/>
                <a:sym typeface="Ubuntu"/>
              </a:rPr>
              <a:t>Org Meeting</a:t>
            </a:r>
            <a:endParaRPr lang="en-US" sz="2400" dirty="0">
              <a:solidFill>
                <a:srgbClr val="102744"/>
              </a:solidFill>
              <a:latin typeface="Franklin Gothic Medium" panose="020B060302010202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51" name="Google Shape;345;p38">
            <a:extLst>
              <a:ext uri="{FF2B5EF4-FFF2-40B4-BE49-F238E27FC236}">
                <a16:creationId xmlns:a16="http://schemas.microsoft.com/office/drawing/2014/main" id="{782EA687-262C-7246-A80D-D7495E0E3438}"/>
              </a:ext>
            </a:extLst>
          </p:cNvPr>
          <p:cNvSpPr txBox="1"/>
          <p:nvPr/>
        </p:nvSpPr>
        <p:spPr>
          <a:xfrm>
            <a:off x="10938179" y="1698539"/>
            <a:ext cx="978944" cy="5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sz="2400" dirty="0" smtClean="0">
                <a:solidFill>
                  <a:srgbClr val="102744"/>
                </a:solidFill>
                <a:latin typeface="Franklin Gothic Medium" panose="020B0603020102020204" pitchFamily="34" charset="0"/>
                <a:ea typeface="Ubuntu"/>
                <a:cs typeface="Ubuntu"/>
                <a:sym typeface="Ubuntu"/>
              </a:rPr>
              <a:t>IPO</a:t>
            </a:r>
            <a:endParaRPr lang="en-US" sz="2400" dirty="0">
              <a:solidFill>
                <a:srgbClr val="102744"/>
              </a:solidFill>
              <a:latin typeface="Franklin Gothic Medium" panose="020B0603020102020204" pitchFamily="34" charset="0"/>
              <a:ea typeface="Ubuntu"/>
              <a:cs typeface="Ubuntu"/>
              <a:sym typeface="Ubuntu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A45EBA7-F871-0C42-A72A-D478FF6A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"/>
          <a:stretch>
            <a:fillRect/>
          </a:stretch>
        </p:blipFill>
        <p:spPr>
          <a:xfrm>
            <a:off x="0" y="6700827"/>
            <a:ext cx="12192000" cy="157173"/>
          </a:xfrm>
          <a:prstGeom prst="rect">
            <a:avLst/>
          </a:prstGeom>
        </p:spPr>
      </p:pic>
      <p:sp>
        <p:nvSpPr>
          <p:cNvPr id="64" name="Text Placeholder 6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FFB5BB-7AB7-BB4C-9268-4A8CE422FBFC}"/>
              </a:ext>
            </a:extLst>
          </p:cNvPr>
          <p:cNvGrpSpPr/>
          <p:nvPr/>
        </p:nvGrpSpPr>
        <p:grpSpPr>
          <a:xfrm flipV="1">
            <a:off x="8960570" y="2282667"/>
            <a:ext cx="236868" cy="616356"/>
            <a:chOff x="4044797" y="4186699"/>
            <a:chExt cx="154928" cy="44594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A129451-8E07-C345-A300-38C342557F1F}"/>
                </a:ext>
              </a:extLst>
            </p:cNvPr>
            <p:cNvCxnSpPr/>
            <p:nvPr/>
          </p:nvCxnSpPr>
          <p:spPr>
            <a:xfrm rot="10800000" flipV="1">
              <a:off x="4122261" y="4186699"/>
              <a:ext cx="0" cy="312796"/>
            </a:xfrm>
            <a:prstGeom prst="line">
              <a:avLst/>
            </a:prstGeom>
            <a:ln w="6350" cap="flat" algn="ctr">
              <a:solidFill>
                <a:srgbClr val="10274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 descr="Logo&#10;&#10;Description automatically generated">
              <a:extLst>
                <a:ext uri="{FF2B5EF4-FFF2-40B4-BE49-F238E27FC236}">
                  <a16:creationId xmlns:a16="http://schemas.microsoft.com/office/drawing/2014/main" id="{D9D7CA2C-B35B-4F4F-8BDA-FF84B03CC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0800000">
              <a:off x="4044797" y="4477717"/>
              <a:ext cx="154928" cy="15492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FFB5BB-7AB7-BB4C-9268-4A8CE422FBFC}"/>
              </a:ext>
            </a:extLst>
          </p:cNvPr>
          <p:cNvGrpSpPr/>
          <p:nvPr/>
        </p:nvGrpSpPr>
        <p:grpSpPr>
          <a:xfrm flipV="1">
            <a:off x="11680255" y="2282667"/>
            <a:ext cx="236868" cy="616356"/>
            <a:chOff x="4044797" y="4186699"/>
            <a:chExt cx="154928" cy="44594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129451-8E07-C345-A300-38C342557F1F}"/>
                </a:ext>
              </a:extLst>
            </p:cNvPr>
            <p:cNvCxnSpPr/>
            <p:nvPr/>
          </p:nvCxnSpPr>
          <p:spPr>
            <a:xfrm rot="10800000" flipV="1">
              <a:off x="4122261" y="4186699"/>
              <a:ext cx="0" cy="312796"/>
            </a:xfrm>
            <a:prstGeom prst="line">
              <a:avLst/>
            </a:prstGeom>
            <a:ln w="6350" cap="flat" algn="ctr">
              <a:solidFill>
                <a:srgbClr val="10274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Logo&#10;&#10;Description automatically generated">
              <a:extLst>
                <a:ext uri="{FF2B5EF4-FFF2-40B4-BE49-F238E27FC236}">
                  <a16:creationId xmlns:a16="http://schemas.microsoft.com/office/drawing/2014/main" id="{D9D7CA2C-B35B-4F4F-8BDA-FF84B03CC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0800000">
              <a:off x="4044797" y="4477717"/>
              <a:ext cx="154928" cy="154928"/>
            </a:xfrm>
            <a:prstGeom prst="rect">
              <a:avLst/>
            </a:prstGeom>
          </p:spPr>
        </p:pic>
      </p:grpSp>
      <p:sp>
        <p:nvSpPr>
          <p:cNvPr id="74" name="Google Shape;345;p38">
            <a:extLst>
              <a:ext uri="{FF2B5EF4-FFF2-40B4-BE49-F238E27FC236}">
                <a16:creationId xmlns:a16="http://schemas.microsoft.com/office/drawing/2014/main" id="{DAD4FEA0-F14E-8345-84D2-57D1A6624FB6}"/>
              </a:ext>
            </a:extLst>
          </p:cNvPr>
          <p:cNvSpPr txBox="1"/>
          <p:nvPr/>
        </p:nvSpPr>
        <p:spPr>
          <a:xfrm>
            <a:off x="3587002" y="3966414"/>
            <a:ext cx="2743200" cy="15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Governance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Updates to Policies, Processes &amp; Systems</a:t>
            </a:r>
          </a:p>
          <a:p>
            <a:pPr lvl="0"/>
            <a:endParaRPr lang="en-US" sz="1600" dirty="0">
              <a:solidFill>
                <a:srgbClr val="102744"/>
              </a:solidFill>
              <a:latin typeface="Georgia" panose="02040502050405020303" pitchFamily="18" charset="0"/>
              <a:ea typeface="Ubuntu"/>
              <a:cs typeface="Ubuntu"/>
              <a:sym typeface="Ubuntu"/>
            </a:endParaRPr>
          </a:p>
        </p:txBody>
      </p:sp>
      <p:sp>
        <p:nvSpPr>
          <p:cNvPr id="75" name="Google Shape;345;p38">
            <a:extLst>
              <a:ext uri="{FF2B5EF4-FFF2-40B4-BE49-F238E27FC236}">
                <a16:creationId xmlns:a16="http://schemas.microsoft.com/office/drawing/2014/main" id="{DAD4FEA0-F14E-8345-84D2-57D1A6624FB6}"/>
              </a:ext>
            </a:extLst>
          </p:cNvPr>
          <p:cNvSpPr txBox="1"/>
          <p:nvPr/>
        </p:nvSpPr>
        <p:spPr>
          <a:xfrm>
            <a:off x="6335804" y="3972834"/>
            <a:ext cx="2743200" cy="15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Preparing for IPO Diligence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Refine the Business Story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S-1 Preparation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Equity Compensation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Communications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Investment Bankers &amp; Analysts</a:t>
            </a:r>
          </a:p>
          <a:p>
            <a:pPr lvl="0"/>
            <a:endParaRPr lang="en-US" sz="1600" dirty="0">
              <a:solidFill>
                <a:srgbClr val="102744"/>
              </a:solidFill>
              <a:latin typeface="Georgia" panose="02040502050405020303" pitchFamily="18" charset="0"/>
              <a:ea typeface="Ubuntu"/>
              <a:cs typeface="Ubuntu"/>
              <a:sym typeface="Ubuntu"/>
            </a:endParaRPr>
          </a:p>
        </p:txBody>
      </p:sp>
      <p:sp>
        <p:nvSpPr>
          <p:cNvPr id="76" name="Google Shape;345;p38">
            <a:extLst>
              <a:ext uri="{FF2B5EF4-FFF2-40B4-BE49-F238E27FC236}">
                <a16:creationId xmlns:a16="http://schemas.microsoft.com/office/drawing/2014/main" id="{DAD4FEA0-F14E-8345-84D2-57D1A6624FB6}"/>
              </a:ext>
            </a:extLst>
          </p:cNvPr>
          <p:cNvSpPr txBox="1"/>
          <p:nvPr/>
        </p:nvSpPr>
        <p:spPr>
          <a:xfrm>
            <a:off x="9079004" y="3966414"/>
            <a:ext cx="2743200" cy="15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Diligence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Testing-the-Waters Meetings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SEC Filings and SEC Review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Roadshow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solidFill>
                  <a:srgbClr val="102744"/>
                </a:solidFill>
                <a:latin typeface="Georgia" panose="02040502050405020303" pitchFamily="18" charset="0"/>
                <a:ea typeface="Ubuntu"/>
                <a:cs typeface="Ubuntu"/>
                <a:sym typeface="Ubuntu"/>
              </a:rPr>
              <a:t>Pricing &amp; Closing of the IPO</a:t>
            </a:r>
          </a:p>
          <a:p>
            <a:pPr lvl="0"/>
            <a:endParaRPr lang="en-US" sz="1600" dirty="0">
              <a:solidFill>
                <a:srgbClr val="102744"/>
              </a:solidFill>
              <a:latin typeface="Georgia" panose="02040502050405020303" pitchFamily="18" charset="0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509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to 24 months before the IPO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Auditing &amp; Accounting Matters: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461942"/>
            <a:ext cx="10515600" cy="1777879"/>
          </a:xfrm>
        </p:spPr>
        <p:txBody>
          <a:bodyPr>
            <a:normAutofit/>
          </a:bodyPr>
          <a:lstStyle/>
          <a:p>
            <a:pPr lvl="0"/>
            <a:r>
              <a:rPr lang="en-US" sz="1700" dirty="0" smtClean="0"/>
              <a:t>Prepare for transition from a private company to public company style board</a:t>
            </a:r>
          </a:p>
          <a:p>
            <a:pPr lvl="0"/>
            <a:r>
              <a:rPr lang="en-US" sz="1700" dirty="0" smtClean="0"/>
              <a:t>Consider skills, independence and diversity and potential director recruiting needs</a:t>
            </a:r>
          </a:p>
          <a:p>
            <a:pPr lvl="0"/>
            <a:r>
              <a:rPr lang="en-US" sz="1700" dirty="0" smtClean="0"/>
              <a:t>Consider implementing one or more of public-company-style committees now (most commonly, audit and compensation committees)</a:t>
            </a:r>
          </a:p>
          <a:p>
            <a:pPr lvl="0"/>
            <a:r>
              <a:rPr lang="en-US" sz="1700" dirty="0" smtClean="0"/>
              <a:t>Evaluate risk management oversight</a:t>
            </a: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 txBox="1">
            <a:spLocks/>
          </p:cNvSpPr>
          <p:nvPr/>
        </p:nvSpPr>
        <p:spPr>
          <a:xfrm>
            <a:off x="838200" y="4075128"/>
            <a:ext cx="10515600" cy="33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BOARD Matters: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 txBox="1">
            <a:spLocks/>
          </p:cNvSpPr>
          <p:nvPr/>
        </p:nvSpPr>
        <p:spPr>
          <a:xfrm>
            <a:off x="838200" y="2255780"/>
            <a:ext cx="10515600" cy="207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 sz="1600" kern="1200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Audited annual financial statements – need 2-3 years audited at the </a:t>
            </a:r>
            <a:r>
              <a:rPr lang="en-US" sz="1700" dirty="0" err="1" smtClean="0"/>
              <a:t>PCAOB</a:t>
            </a:r>
            <a:r>
              <a:rPr lang="en-US" sz="1700" dirty="0" smtClean="0"/>
              <a:t>-level</a:t>
            </a:r>
          </a:p>
          <a:p>
            <a:r>
              <a:rPr lang="en-US" sz="1700" dirty="0" smtClean="0"/>
              <a:t>Quarterly and interim financial statements – may need trailing eight quarters in IPO S-1 for marketing</a:t>
            </a:r>
          </a:p>
          <a:p>
            <a:r>
              <a:rPr lang="en-US" sz="1700" dirty="0" smtClean="0"/>
              <a:t>Acquisitions – may require separate stand-alone audited financial statements of recently acquired companies (or even probable acquisitions) if the acquisition is “significant”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12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Risk </a:t>
            </a:r>
            <a:r>
              <a:rPr lang="en-US" sz="4000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Board oversight of risk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3057236"/>
            <a:ext cx="5181600" cy="2891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ERM</a:t>
            </a:r>
            <a:r>
              <a:rPr lang="en-US" sz="2000" dirty="0"/>
              <a:t>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Risk management </a:t>
            </a:r>
            <a:r>
              <a:rPr lang="en-US" sz="2000" dirty="0" smtClean="0"/>
              <a:t>policies, procedures and response plans (training, testing)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Integration of risk management into strategic </a:t>
            </a:r>
            <a:r>
              <a:rPr lang="en-US" sz="2000" dirty="0" smtClean="0"/>
              <a:t>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“Tone at the top”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2" y="3057236"/>
            <a:ext cx="5181600" cy="28914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Active</a:t>
            </a:r>
            <a:r>
              <a:rPr lang="en-US" sz="2000" dirty="0"/>
              <a:t>, engaged board </a:t>
            </a:r>
            <a:r>
              <a:rPr lang="en-US" sz="2000" dirty="0" smtClean="0"/>
              <a:t>(including committee) oversight </a:t>
            </a:r>
            <a:r>
              <a:rPr lang="en-US" sz="2000" dirty="0"/>
              <a:t>of corporate </a:t>
            </a:r>
            <a:r>
              <a:rPr lang="en-US" sz="2000" dirty="0" smtClean="0"/>
              <a:t>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Cadence of periodic updates (assessments, incidents, mitigation)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ppropriate </a:t>
            </a:r>
            <a:r>
              <a:rPr lang="en-US" sz="2000" dirty="0"/>
              <a:t>records of </a:t>
            </a:r>
            <a:r>
              <a:rPr lang="en-US" sz="2000" dirty="0" smtClean="0"/>
              <a:t>board oversight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2016570"/>
            <a:ext cx="5181600" cy="846703"/>
          </a:xfrm>
        </p:spPr>
        <p:txBody>
          <a:bodyPr/>
          <a:lstStyle/>
          <a:p>
            <a:r>
              <a:rPr lang="en-US" dirty="0"/>
              <a:t>a business </a:t>
            </a:r>
            <a:r>
              <a:rPr lang="en-US" dirty="0" smtClean="0"/>
              <a:t>&amp; </a:t>
            </a:r>
            <a:r>
              <a:rPr lang="en-US" dirty="0"/>
              <a:t>operational </a:t>
            </a:r>
            <a:r>
              <a:rPr lang="en-US" dirty="0" smtClean="0"/>
              <a:t>Topic </a:t>
            </a:r>
            <a:r>
              <a:rPr lang="en-US" dirty="0"/>
              <a:t>for management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72202" y="2018656"/>
            <a:ext cx="5181600" cy="936980"/>
          </a:xfrm>
        </p:spPr>
        <p:txBody>
          <a:bodyPr/>
          <a:lstStyle/>
          <a:p>
            <a:r>
              <a:rPr lang="en-US" dirty="0" smtClean="0"/>
              <a:t>A governance Topic FOR board oversight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9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to 24 months before the IPO </a:t>
            </a:r>
            <a:r>
              <a:rPr lang="en-US" i="1" dirty="0" smtClean="0"/>
              <a:t>(cont’d)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Team composition: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911179"/>
            <a:ext cx="10515600" cy="1777879"/>
          </a:xfrm>
        </p:spPr>
        <p:txBody>
          <a:bodyPr>
            <a:normAutofit/>
          </a:bodyPr>
          <a:lstStyle/>
          <a:p>
            <a:pPr lvl="0"/>
            <a:r>
              <a:rPr lang="en-US" sz="1700" dirty="0" smtClean="0"/>
              <a:t>Consider transitioning to quarterly cadence for </a:t>
            </a:r>
            <a:r>
              <a:rPr lang="en-US" sz="1700" dirty="0" err="1" smtClean="0"/>
              <a:t>409A</a:t>
            </a:r>
            <a:r>
              <a:rPr lang="en-US" sz="1700" dirty="0" smtClean="0"/>
              <a:t> valuations</a:t>
            </a:r>
          </a:p>
          <a:p>
            <a:pPr lvl="0"/>
            <a:r>
              <a:rPr lang="en-US" sz="1700" dirty="0" smtClean="0"/>
              <a:t>Evaluate securities law exemptions and compliance (e.g., Rule 701)</a:t>
            </a: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 txBox="1">
            <a:spLocks/>
          </p:cNvSpPr>
          <p:nvPr/>
        </p:nvSpPr>
        <p:spPr>
          <a:xfrm>
            <a:off x="838200" y="4475948"/>
            <a:ext cx="10515600" cy="33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Equity compensation: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 txBox="1">
            <a:spLocks/>
          </p:cNvSpPr>
          <p:nvPr/>
        </p:nvSpPr>
        <p:spPr>
          <a:xfrm>
            <a:off x="990600" y="2181734"/>
            <a:ext cx="10515600" cy="207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 sz="1600" kern="1200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Senior management – critical </a:t>
            </a:r>
            <a:r>
              <a:rPr lang="en-US" sz="1700" dirty="0"/>
              <a:t>functional areas covered and working together for some time before org </a:t>
            </a:r>
            <a:r>
              <a:rPr lang="en-US" sz="1700" dirty="0" smtClean="0"/>
              <a:t>meeting</a:t>
            </a:r>
          </a:p>
          <a:p>
            <a:r>
              <a:rPr lang="en-US" sz="1700" dirty="0"/>
              <a:t>Sales and finance functions ready for tyranny of quarterly results and ability to forecast and project </a:t>
            </a:r>
            <a:r>
              <a:rPr lang="en-US" sz="1700" dirty="0" smtClean="0"/>
              <a:t>earnings</a:t>
            </a:r>
          </a:p>
          <a:p>
            <a:r>
              <a:rPr lang="en-US" sz="1700" dirty="0" smtClean="0"/>
              <a:t>Other critical roles – legal and HR department </a:t>
            </a:r>
            <a:r>
              <a:rPr lang="en-US" sz="1700" dirty="0"/>
              <a:t>heads in place to support IPO </a:t>
            </a:r>
            <a:r>
              <a:rPr lang="en-US" sz="1700" dirty="0" smtClean="0"/>
              <a:t>and </a:t>
            </a:r>
            <a:r>
              <a:rPr lang="en-US" sz="1700" dirty="0"/>
              <a:t>post-IPO </a:t>
            </a:r>
            <a:r>
              <a:rPr lang="en-US" sz="1700" dirty="0" smtClean="0"/>
              <a:t>compliance, IR, IT, internal </a:t>
            </a:r>
            <a:r>
              <a:rPr lang="en-US" sz="1700" dirty="0"/>
              <a:t>stock administrator </a:t>
            </a:r>
            <a:endParaRPr lang="en-US" sz="1700" dirty="0" smtClean="0"/>
          </a:p>
          <a:p>
            <a:r>
              <a:rPr lang="en-US" sz="1700" dirty="0" smtClean="0"/>
              <a:t>Outside advisors – accounting/SOX consulting firm, IR preparedness firm, compensation consultant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08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9"/>
            <a:ext cx="10580225" cy="1325563"/>
          </a:xfrm>
        </p:spPr>
        <p:txBody>
          <a:bodyPr>
            <a:normAutofit/>
          </a:bodyPr>
          <a:lstStyle/>
          <a:p>
            <a:r>
              <a:rPr lang="en-US" dirty="0"/>
              <a:t>12 to 18 months before the IPO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58837-F26F-5A4F-ACA9-70C0BCF7EC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274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0274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4578488"/>
              </p:ext>
            </p:extLst>
          </p:nvPr>
        </p:nvGraphicFramePr>
        <p:xfrm>
          <a:off x="838199" y="3226122"/>
          <a:ext cx="10515601" cy="362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47520"/>
            <a:ext cx="10515600" cy="335726"/>
          </a:xfrm>
        </p:spPr>
        <p:txBody>
          <a:bodyPr/>
          <a:lstStyle/>
          <a:p>
            <a:r>
              <a:rPr lang="en-US" dirty="0" smtClean="0"/>
              <a:t>Governance: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3107244"/>
            <a:ext cx="10515600" cy="859535"/>
          </a:xfrm>
        </p:spPr>
        <p:txBody>
          <a:bodyPr/>
          <a:lstStyle/>
          <a:p>
            <a:pPr lvl="0"/>
            <a:r>
              <a:rPr lang="en-US" sz="1700" dirty="0" smtClean="0"/>
              <a:t>Document management and internal controls</a:t>
            </a:r>
          </a:p>
          <a:p>
            <a:pPr lvl="0"/>
            <a:r>
              <a:rPr lang="en-US" sz="1700" dirty="0" smtClean="0"/>
              <a:t>Communications and metrics</a:t>
            </a:r>
          </a:p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 txBox="1">
            <a:spLocks/>
          </p:cNvSpPr>
          <p:nvPr/>
        </p:nvSpPr>
        <p:spPr>
          <a:xfrm>
            <a:off x="838200" y="2771518"/>
            <a:ext cx="10515600" cy="33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Updates to policies, processes and systems:</a:t>
            </a:r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 txBox="1">
            <a:spLocks/>
          </p:cNvSpPr>
          <p:nvPr/>
        </p:nvSpPr>
        <p:spPr>
          <a:xfrm>
            <a:off x="990600" y="1984467"/>
            <a:ext cx="10515600" cy="78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 sz="1600" kern="1200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Consider appropriateness of multi-class share structure</a:t>
            </a:r>
          </a:p>
          <a:p>
            <a:r>
              <a:rPr lang="en-US" sz="1700" dirty="0" smtClean="0"/>
              <a:t>Consider any pre-IPO director recruitment needs</a:t>
            </a:r>
          </a:p>
        </p:txBody>
      </p:sp>
    </p:spTree>
    <p:extLst>
      <p:ext uri="{BB962C8B-B14F-4D97-AF65-F5344CB8AC3E}">
        <p14:creationId xmlns:p14="http://schemas.microsoft.com/office/powerpoint/2010/main" val="1063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to 12 months before the IPO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54016" y="6414598"/>
            <a:ext cx="2243137" cy="29686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>
            <p:custDataLst>
              <p:tags r:id="rId1"/>
            </p:custDataLst>
          </p:nvPr>
        </p:nvSpPr>
        <p:spPr bwMode="auto">
          <a:xfrm>
            <a:off x="5188324" y="6387353"/>
            <a:ext cx="1815353" cy="357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136" bIns="16136" numCol="1" rtlCol="0" anchor="t" anchorCtr="1" compatLnSpc="1">
            <a:prstTxWarp prst="textNoShape">
              <a:avLst/>
            </a:prstTxWarp>
          </a:bodyPr>
          <a:lstStyle/>
          <a:p>
            <a:pPr defTabSz="806867" eaLnBrk="1" hangingPunct="1"/>
            <a:endParaRPr lang="en-US" sz="1059" dirty="0">
              <a:latin typeface="Arial"/>
              <a:cs typeface="Arial" pitchFamily="34" charset="0"/>
            </a:endParaRPr>
          </a:p>
        </p:txBody>
      </p:sp>
      <p:sp>
        <p:nvSpPr>
          <p:cNvPr id="25" name="Oval 36"/>
          <p:cNvSpPr>
            <a:spLocks noChangeAspect="1" noChangeArrowheads="1"/>
          </p:cNvSpPr>
          <p:nvPr/>
        </p:nvSpPr>
        <p:spPr bwMode="gray">
          <a:xfrm>
            <a:off x="4633458" y="3791917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Oval 39"/>
          <p:cNvSpPr>
            <a:spLocks noChangeAspect="1" noChangeArrowheads="1"/>
          </p:cNvSpPr>
          <p:nvPr/>
        </p:nvSpPr>
        <p:spPr bwMode="gray">
          <a:xfrm>
            <a:off x="3271886" y="3934570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42"/>
          <p:cNvSpPr>
            <a:spLocks noChangeAspect="1" noChangeArrowheads="1"/>
          </p:cNvSpPr>
          <p:nvPr/>
        </p:nvSpPr>
        <p:spPr bwMode="gray">
          <a:xfrm>
            <a:off x="9567281" y="3350580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Oval 45"/>
          <p:cNvSpPr>
            <a:spLocks noChangeAspect="1" noChangeArrowheads="1"/>
          </p:cNvSpPr>
          <p:nvPr/>
        </p:nvSpPr>
        <p:spPr bwMode="gray">
          <a:xfrm>
            <a:off x="8369652" y="4329800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Oval 48"/>
          <p:cNvSpPr>
            <a:spLocks noChangeAspect="1" noChangeArrowheads="1"/>
          </p:cNvSpPr>
          <p:nvPr/>
        </p:nvSpPr>
        <p:spPr bwMode="gray">
          <a:xfrm>
            <a:off x="6921819" y="5013407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Oval 51"/>
          <p:cNvSpPr>
            <a:spLocks noChangeAspect="1" noChangeArrowheads="1"/>
          </p:cNvSpPr>
          <p:nvPr/>
        </p:nvSpPr>
        <p:spPr bwMode="gray">
          <a:xfrm>
            <a:off x="5341675" y="5340320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" name="Oval 54"/>
          <p:cNvSpPr>
            <a:spLocks noChangeAspect="1" noChangeArrowheads="1"/>
          </p:cNvSpPr>
          <p:nvPr/>
        </p:nvSpPr>
        <p:spPr bwMode="gray">
          <a:xfrm>
            <a:off x="3562664" y="5319309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0" name="Oval 33"/>
          <p:cNvSpPr>
            <a:spLocks noChangeAspect="1" noChangeArrowheads="1"/>
          </p:cNvSpPr>
          <p:nvPr/>
        </p:nvSpPr>
        <p:spPr bwMode="gray">
          <a:xfrm>
            <a:off x="5901098" y="3345777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Oval 30"/>
          <p:cNvSpPr>
            <a:spLocks noChangeAspect="1" noChangeArrowheads="1"/>
          </p:cNvSpPr>
          <p:nvPr/>
        </p:nvSpPr>
        <p:spPr bwMode="gray">
          <a:xfrm>
            <a:off x="7125767" y="2737163"/>
            <a:ext cx="1143000" cy="107576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58595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sz="706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gray">
          <a:xfrm>
            <a:off x="3453688" y="3955581"/>
            <a:ext cx="779396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Positioned to </a:t>
            </a:r>
            <a:br>
              <a:rPr lang="en-US" sz="800" dirty="0">
                <a:solidFill>
                  <a:srgbClr val="FFFFFF"/>
                </a:solidFill>
                <a:latin typeface="+mn-lt"/>
              </a:rPr>
            </a:br>
            <a:r>
              <a:rPr lang="en-US" sz="800" dirty="0">
                <a:solidFill>
                  <a:srgbClr val="FFFFFF"/>
                </a:solidFill>
                <a:latin typeface="+mn-lt"/>
              </a:rPr>
              <a:t>Benefit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from Global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Macro Trends</a:t>
            </a:r>
          </a:p>
        </p:txBody>
      </p:sp>
      <p:sp>
        <p:nvSpPr>
          <p:cNvPr id="53" name="Oval 16"/>
          <p:cNvSpPr>
            <a:spLocks noChangeArrowheads="1"/>
          </p:cNvSpPr>
          <p:nvPr/>
        </p:nvSpPr>
        <p:spPr bwMode="gray">
          <a:xfrm>
            <a:off x="4688087" y="3812928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Demonstrable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Customer </a:t>
            </a:r>
            <a:r>
              <a:rPr lang="en-US" sz="800" dirty="0" smtClean="0">
                <a:solidFill>
                  <a:srgbClr val="FFFFFF"/>
                </a:solidFill>
                <a:latin typeface="+mn-lt"/>
              </a:rPr>
              <a:t>Wins</a:t>
            </a:r>
            <a:endParaRPr lang="en-US" sz="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gray">
          <a:xfrm>
            <a:off x="3617293" y="5340320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82" dirty="0">
                <a:solidFill>
                  <a:srgbClr val="FFFFFF"/>
                </a:solidFill>
              </a:rPr>
              <a:t>Large </a:t>
            </a:r>
          </a:p>
          <a:p>
            <a:pPr algn="ctr"/>
            <a:r>
              <a:rPr lang="en-US" sz="882" dirty="0">
                <a:solidFill>
                  <a:srgbClr val="FFFFFF"/>
                </a:solidFill>
              </a:rPr>
              <a:t>Addressable </a:t>
            </a:r>
          </a:p>
          <a:p>
            <a:pPr algn="ctr"/>
            <a:r>
              <a:rPr lang="en-US" sz="882" dirty="0">
                <a:solidFill>
                  <a:srgbClr val="FFFFFF"/>
                </a:solidFill>
              </a:rPr>
              <a:t>Market Poised for </a:t>
            </a:r>
          </a:p>
          <a:p>
            <a:pPr algn="ctr"/>
            <a:r>
              <a:rPr lang="en-US" sz="882" dirty="0">
                <a:solidFill>
                  <a:srgbClr val="FFFFFF"/>
                </a:solidFill>
              </a:rPr>
              <a:t>Product Adoption</a:t>
            </a:r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gray">
          <a:xfrm>
            <a:off x="5955727" y="3366788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Customer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Purchase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Decisions Based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on Economic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Value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Proposition </a:t>
            </a:r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gray">
          <a:xfrm>
            <a:off x="7180396" y="2758174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Sustainable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Competitive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Advantage</a:t>
            </a:r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gray">
          <a:xfrm>
            <a:off x="5396304" y="5361331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Strong and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Experienced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Management Team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with a Proven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Track Record </a:t>
            </a: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gray">
          <a:xfrm>
            <a:off x="9621910" y="3371591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Aftermarket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Performance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Dependent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on Ability to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Execute</a:t>
            </a:r>
          </a:p>
        </p:txBody>
      </p:sp>
      <p:sp>
        <p:nvSpPr>
          <p:cNvPr id="59" name="Oval 26"/>
          <p:cNvSpPr>
            <a:spLocks noChangeArrowheads="1"/>
          </p:cNvSpPr>
          <p:nvPr/>
        </p:nvSpPr>
        <p:spPr bwMode="gray">
          <a:xfrm>
            <a:off x="6976448" y="5034418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Attractive Return 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on Capital Invested 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in the Business </a:t>
            </a:r>
          </a:p>
        </p:txBody>
      </p:sp>
      <p:sp>
        <p:nvSpPr>
          <p:cNvPr id="60" name="Oval 27"/>
          <p:cNvSpPr>
            <a:spLocks noChangeArrowheads="1"/>
          </p:cNvSpPr>
          <p:nvPr/>
        </p:nvSpPr>
        <p:spPr bwMode="gray">
          <a:xfrm>
            <a:off x="8424281" y="4350811"/>
            <a:ext cx="1033743" cy="103374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6136" tIns="16136" rIns="16136" bIns="16136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+mn-lt"/>
              </a:rPr>
              <a:t>Value Enhancing </a:t>
            </a:r>
          </a:p>
          <a:p>
            <a:r>
              <a:rPr lang="en-US" sz="800" dirty="0">
                <a:solidFill>
                  <a:srgbClr val="FFFFFF"/>
                </a:solidFill>
                <a:latin typeface="+mn-lt"/>
              </a:rPr>
              <a:t>Use of Proceeds</a:t>
            </a:r>
          </a:p>
        </p:txBody>
      </p:sp>
      <p:sp>
        <p:nvSpPr>
          <p:cNvPr id="61" name="Freeform 5"/>
          <p:cNvSpPr>
            <a:spLocks/>
          </p:cNvSpPr>
          <p:nvPr>
            <p:custDataLst>
              <p:tags r:id="rId2"/>
            </p:custDataLst>
          </p:nvPr>
        </p:nvSpPr>
        <p:spPr bwMode="gray">
          <a:xfrm rot="9332146">
            <a:off x="3442129" y="3004971"/>
            <a:ext cx="8254257" cy="2244642"/>
          </a:xfrm>
          <a:custGeom>
            <a:avLst/>
            <a:gdLst>
              <a:gd name="T0" fmla="*/ 2147483647 w 299"/>
              <a:gd name="T1" fmla="*/ 2147483647 h 173"/>
              <a:gd name="T2" fmla="*/ 2147483647 w 299"/>
              <a:gd name="T3" fmla="*/ 2147483647 h 173"/>
              <a:gd name="T4" fmla="*/ 2147483647 w 299"/>
              <a:gd name="T5" fmla="*/ 2147483647 h 173"/>
              <a:gd name="T6" fmla="*/ 2147483647 w 299"/>
              <a:gd name="T7" fmla="*/ 2147483647 h 173"/>
              <a:gd name="T8" fmla="*/ 2147483647 w 299"/>
              <a:gd name="T9" fmla="*/ 2147483647 h 173"/>
              <a:gd name="T10" fmla="*/ 2147483647 w 299"/>
              <a:gd name="T11" fmla="*/ 2147483647 h 173"/>
              <a:gd name="T12" fmla="*/ 0 w 299"/>
              <a:gd name="T13" fmla="*/ 2147483647 h 173"/>
              <a:gd name="T14" fmla="*/ 2147483647 w 299"/>
              <a:gd name="T15" fmla="*/ 2147483647 h 1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9"/>
              <a:gd name="T25" fmla="*/ 0 h 173"/>
              <a:gd name="T26" fmla="*/ 299 w 299"/>
              <a:gd name="T27" fmla="*/ 173 h 1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9" h="173">
                <a:moveTo>
                  <a:pt x="34" y="117"/>
                </a:moveTo>
                <a:cubicBezTo>
                  <a:pt x="107" y="31"/>
                  <a:pt x="207" y="0"/>
                  <a:pt x="299" y="145"/>
                </a:cubicBezTo>
                <a:lnTo>
                  <a:pt x="294" y="146"/>
                </a:lnTo>
                <a:cubicBezTo>
                  <a:pt x="195" y="27"/>
                  <a:pt x="110" y="97"/>
                  <a:pt x="75" y="136"/>
                </a:cubicBezTo>
                <a:lnTo>
                  <a:pt x="109" y="150"/>
                </a:lnTo>
                <a:lnTo>
                  <a:pt x="28" y="173"/>
                </a:lnTo>
                <a:lnTo>
                  <a:pt x="0" y="105"/>
                </a:lnTo>
                <a:lnTo>
                  <a:pt x="34" y="117"/>
                </a:lnTo>
                <a:close/>
              </a:path>
            </a:pathLst>
          </a:custGeom>
          <a:gradFill rotWithShape="1"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Rectangle 6"/>
          <p:cNvSpPr txBox="1"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1012832" y="1692541"/>
            <a:ext cx="6653177" cy="1969588"/>
          </a:xfrm>
          <a:prstGeom prst="rect">
            <a:avLst/>
          </a:prstGeom>
          <a:noFill/>
        </p:spPr>
        <p:txBody>
          <a:bodyPr vert="horz" lIns="91440" tIns="45720" rIns="91440" bIns="16136" rtlCol="0"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har char="-"/>
              <a:defRPr sz="1600" kern="1200" cap="all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Pct val="80000"/>
              <a:buNone/>
            </a:pPr>
            <a:r>
              <a:rPr lang="en-US" sz="1700" b="1" cap="none" dirty="0" smtClean="0"/>
              <a:t>Refine the </a:t>
            </a:r>
            <a:r>
              <a:rPr lang="en-US" sz="1700" b="1" cap="none" dirty="0"/>
              <a:t>b</a:t>
            </a:r>
            <a:r>
              <a:rPr lang="en-US" sz="1700" b="1" cap="none" dirty="0" smtClean="0"/>
              <a:t>usiness </a:t>
            </a:r>
            <a:r>
              <a:rPr lang="en-US" sz="1700" b="1" cap="none" dirty="0"/>
              <a:t>s</a:t>
            </a:r>
            <a:r>
              <a:rPr lang="en-US" sz="1700" b="1" cap="none" dirty="0" smtClean="0"/>
              <a:t>tory</a:t>
            </a:r>
            <a:r>
              <a:rPr lang="en-US" sz="1700" cap="none" dirty="0" smtClean="0"/>
              <a:t> – effective </a:t>
            </a:r>
            <a:r>
              <a:rPr lang="en-US" sz="1700" cap="none" dirty="0"/>
              <a:t>positioning will be critical for a successful </a:t>
            </a:r>
            <a:r>
              <a:rPr lang="en-US" sz="1700" cap="none" dirty="0" smtClean="0"/>
              <a:t>transaction; message should be consistent across platforms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Pct val="80000"/>
              <a:buNone/>
            </a:pPr>
            <a:endParaRPr lang="en-US" sz="1400" dirty="0"/>
          </a:p>
        </p:txBody>
      </p:sp>
      <p:sp>
        <p:nvSpPr>
          <p:cNvPr id="29" name="Rectangle 6"/>
          <p:cNvSpPr txBox="1"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>
            <a:off x="958204" y="2605829"/>
            <a:ext cx="5208920" cy="1507927"/>
          </a:xfrm>
          <a:prstGeom prst="rect">
            <a:avLst/>
          </a:prstGeom>
          <a:noFill/>
        </p:spPr>
        <p:txBody>
          <a:bodyPr vert="horz" lIns="91440" tIns="45720" rIns="91440" bIns="16136" rtlCol="0"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har char="-"/>
              <a:defRPr sz="1600" kern="1200" cap="all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Pct val="80000"/>
              <a:buNone/>
            </a:pPr>
            <a:r>
              <a:rPr lang="en-US" sz="1700" b="1" cap="none" dirty="0" smtClean="0"/>
              <a:t>S-1 preparation </a:t>
            </a:r>
            <a:r>
              <a:rPr lang="en-US" sz="1700" cap="none" dirty="0" smtClean="0"/>
              <a:t>– </a:t>
            </a:r>
            <a:r>
              <a:rPr lang="en-US" sz="1700" cap="none" dirty="0"/>
              <a:t>a</a:t>
            </a:r>
            <a:r>
              <a:rPr lang="en-US" sz="1700" cap="none" dirty="0" smtClean="0"/>
              <a:t>ssess </a:t>
            </a:r>
            <a:r>
              <a:rPr lang="en-US" sz="1700" cap="none" dirty="0"/>
              <a:t>internal bandwidth to help with early S-1 preparation. Consider sketching out key sections of the S-1 disclosure – particularly the description of the business – </a:t>
            </a:r>
            <a:r>
              <a:rPr lang="en-US" sz="1700" cap="none" dirty="0" smtClean="0"/>
              <a:t>before                           the org </a:t>
            </a:r>
            <a:r>
              <a:rPr lang="en-US" sz="1700" cap="none" dirty="0"/>
              <a:t>meeting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Pct val="8000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0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B49-095F-E345-B655-1D0A99B8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to 12 months before the IPO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Prepare for IPO diligence: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527629"/>
            <a:ext cx="10515600" cy="1777879"/>
          </a:xfrm>
        </p:spPr>
        <p:txBody>
          <a:bodyPr>
            <a:normAutofit/>
          </a:bodyPr>
          <a:lstStyle/>
          <a:p>
            <a:pPr lvl="0"/>
            <a:r>
              <a:rPr lang="en-US" sz="1700" dirty="0" smtClean="0"/>
              <a:t>Identify executive officers and Section 16 officers, assess changes to compensation and underlying documentation</a:t>
            </a:r>
          </a:p>
          <a:p>
            <a:pPr lvl="0"/>
            <a:r>
              <a:rPr lang="en-US" sz="1700" dirty="0" smtClean="0"/>
              <a:t>Consider how to address </a:t>
            </a:r>
            <a:r>
              <a:rPr lang="en-US" sz="1700" dirty="0" err="1" smtClean="0"/>
              <a:t>RSUs</a:t>
            </a:r>
            <a:r>
              <a:rPr lang="en-US" sz="1700" dirty="0" smtClean="0"/>
              <a:t> or options nearing their expiration</a:t>
            </a:r>
          </a:p>
          <a:p>
            <a:pPr lvl="0"/>
            <a:r>
              <a:rPr lang="en-US" sz="1700" dirty="0" smtClean="0"/>
              <a:t>Check for loans to executive officers</a:t>
            </a:r>
          </a:p>
          <a:p>
            <a:pPr lvl="0"/>
            <a:r>
              <a:rPr lang="en-US" sz="1700" dirty="0" smtClean="0"/>
              <a:t>Consider change in </a:t>
            </a:r>
            <a:r>
              <a:rPr lang="en-US" sz="1700" dirty="0" err="1" smtClean="0"/>
              <a:t>409A</a:t>
            </a:r>
            <a:r>
              <a:rPr lang="en-US" sz="1700" dirty="0" smtClean="0"/>
              <a:t> valuation methodology (e.g., </a:t>
            </a:r>
            <a:r>
              <a:rPr lang="en-US" sz="1700" dirty="0" err="1" smtClean="0"/>
              <a:t>PWERM</a:t>
            </a:r>
            <a:r>
              <a:rPr lang="en-US" sz="1700" dirty="0" smtClean="0"/>
              <a:t>) and check for “cheap stock” issues</a:t>
            </a:r>
            <a:endParaRPr lang="en-US" sz="1700" dirty="0"/>
          </a:p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0CBD-1912-F64F-BC02-06274769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837-F26F-5A4F-ACA9-70C0BCF7EC65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5EEDE8-27FB-8B41-A88F-792AF072F607}"/>
              </a:ext>
            </a:extLst>
          </p:cNvPr>
          <p:cNvSpPr txBox="1">
            <a:spLocks/>
          </p:cNvSpPr>
          <p:nvPr/>
        </p:nvSpPr>
        <p:spPr>
          <a:xfrm>
            <a:off x="838200" y="4092398"/>
            <a:ext cx="10515600" cy="33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Equity Compensation: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D39BDA-3BEA-6441-8B27-49F6A1662DFF}"/>
              </a:ext>
            </a:extLst>
          </p:cNvPr>
          <p:cNvSpPr txBox="1">
            <a:spLocks/>
          </p:cNvSpPr>
          <p:nvPr/>
        </p:nvSpPr>
        <p:spPr>
          <a:xfrm>
            <a:off x="990600" y="2304113"/>
            <a:ext cx="10515600" cy="207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 sz="1600" kern="1200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Underwriters typically request records for at least past three fiscal years (in addition to backup and participating in due diligence calls with management, auditors, and sometimes key customers/partners)</a:t>
            </a:r>
          </a:p>
          <a:p>
            <a:r>
              <a:rPr lang="en-US" sz="1700" dirty="0" smtClean="0"/>
              <a:t>Areas of focus depend on the company’s industry, include cybersecurity, regulatory/IP/legal, privacy and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350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NUMBER"/>
  <p:tag name="IGNOREFONTNONCOMPLIANCE" val="0"/>
  <p:tag name="FONTNAME" val="Arial"/>
  <p:tag name="FONTSIZE" val="12"/>
  <p:tag name="FONTBOLD" val="0"/>
  <p:tag name="FONTITALIC" val="0"/>
  <p:tag name="FONTULINE" val="0"/>
  <p:tag name="FONTSHADOW" val="0"/>
  <p:tag name="FONTALIGNMENT" val="2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570"/>
  <p:tag name="POSITIONLEFT" val="315"/>
  <p:tag name="IGNORESIZENONCOMPLIANCE" val="0"/>
  <p:tag name="SIZEWIDTH" val="162"/>
  <p:tag name="SIZEHEIGHT" val="3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-1"/>
  <p:tag name="FILLCOLOR" val="363746"/>
  <p:tag name="FILL_COLOR_SCHEME_INDEX" val="0"/>
  <p:tag name="FILL_COLOR_TYPE" val="1"/>
  <p:tag name="LINEVISIBLE" val="0"/>
  <p:tag name="LINECOLOR" val="0"/>
  <p:tag name="LINE_COLOR_SCHEME_INDEX" val="0"/>
  <p:tag name="LINE_COLOR_TYPE" val="1"/>
  <p:tag name="LINECOLORING" val="No Line"/>
  <p:tag name="IGNOREPOSITIONNONCOMPLIANCE" val="0"/>
  <p:tag name="POSITIONTOP" val="263.375"/>
  <p:tag name="POSITIONLEFT" val="63.75"/>
  <p:tag name="IGNORESIZENONCOMPLIANCE" val="0"/>
  <p:tag name="SIZEWIDTH" val="697.25"/>
  <p:tag name="SIZEHEIGHT" val="2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PBCOMPONENT" val="SHAPE"/>
  <p:tag name="PBLAYOUTS" val="A,B,C,D,E,F,G,H,I,J,K,L"/>
  <p:tag name="IGNOREFONTNONCOMPLIANCE" val="0"/>
  <p:tag name="FONTSIZE" val="14"/>
  <p:tag name="FONTBOLD" val="0"/>
  <p:tag name="FONTITALIC" val="0"/>
  <p:tag name="FONTULINE" val="0"/>
  <p:tag name="FONTSHADOW" val="0"/>
  <p:tag name="FONTALIGNMENT" val="1"/>
  <p:tag name="FONTCOLOR" val="0"/>
  <p:tag name="FONT_COLOR_TYPE" val="1"/>
  <p:tag name="FONT_COLOR_SCHEME_INDEX" val="0"/>
  <p:tag name="IGNORECOLORLINESNONCOMPLIANCE" val="0"/>
  <p:tag name="FILLVISIBLE" val="0"/>
  <p:tag name="FILLCOLOR" val="7026688"/>
  <p:tag name="FILL_COLOR_SCHEME_INDEX" val="5"/>
  <p:tag name="FILL_COLOR_TYPE" val="2"/>
  <p:tag name="FILLCOLORING" val="No Fill"/>
  <p:tag name="LINEVISIBLE" val="0"/>
  <p:tag name="LINECOLOR" val="0"/>
  <p:tag name="LINE_COLOR_SCHEME_INDEX" val="2"/>
  <p:tag name="LINE_COLOR_TYPE" val="2"/>
  <p:tag name="LINECOLORING" val="No Line"/>
  <p:tag name="IGNOREPOSITIONNONCOMPLIANCE" val="0"/>
  <p:tag name="POSITIONTOP" val="132"/>
  <p:tag name="POSITIONLEFT" val="54"/>
  <p:tag name="IGNORESIZENONCOMPLIANCE" val="0"/>
  <p:tag name="SIZEWIDTH" val="342"/>
  <p:tag name="SIZEHEIGHT" val="108"/>
  <p:tag name="FONTNAME" val="Ar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PBCOMPONENT" val="SHAPE"/>
  <p:tag name="PBLAYOUTS" val="A,B,C,D,E,F,G,H,I,J,K,L"/>
  <p:tag name="IGNOREFONTNONCOMPLIANCE" val="0"/>
  <p:tag name="FONTSIZE" val="14"/>
  <p:tag name="FONTBOLD" val="0"/>
  <p:tag name="FONTITALIC" val="0"/>
  <p:tag name="FONTULINE" val="0"/>
  <p:tag name="FONTSHADOW" val="0"/>
  <p:tag name="FONTALIGNMENT" val="1"/>
  <p:tag name="FONTCOLOR" val="0"/>
  <p:tag name="FONT_COLOR_TYPE" val="1"/>
  <p:tag name="FONT_COLOR_SCHEME_INDEX" val="0"/>
  <p:tag name="IGNORECOLORLINESNONCOMPLIANCE" val="0"/>
  <p:tag name="FILLVISIBLE" val="0"/>
  <p:tag name="FILLCOLOR" val="7026688"/>
  <p:tag name="FILL_COLOR_SCHEME_INDEX" val="5"/>
  <p:tag name="FILL_COLOR_TYPE" val="2"/>
  <p:tag name="FILLCOLORING" val="No Fill"/>
  <p:tag name="LINEVISIBLE" val="0"/>
  <p:tag name="LINECOLOR" val="0"/>
  <p:tag name="LINE_COLOR_SCHEME_INDEX" val="2"/>
  <p:tag name="LINE_COLOR_TYPE" val="2"/>
  <p:tag name="LINECOLORING" val="No Line"/>
  <p:tag name="IGNOREPOSITIONNONCOMPLIANCE" val="0"/>
  <p:tag name="POSITIONTOP" val="132"/>
  <p:tag name="POSITIONLEFT" val="54"/>
  <p:tag name="IGNORESIZENONCOMPLIANCE" val="0"/>
  <p:tag name="SIZEWIDTH" val="342"/>
  <p:tag name="SIZEHEIGHT" val="108"/>
  <p:tag name="FONTNAME" val="Arial"/>
</p:tagLst>
</file>

<file path=ppt/theme/theme1.xml><?xml version="1.0" encoding="utf-8"?>
<a:theme xmlns:a="http://schemas.openxmlformats.org/drawingml/2006/main" name="Master">
  <a:themeElements>
    <a:clrScheme name="Brand Refresh">
      <a:dk1>
        <a:srgbClr val="102744"/>
      </a:dk1>
      <a:lt1>
        <a:srgbClr val="FFFFFF"/>
      </a:lt1>
      <a:dk2>
        <a:srgbClr val="285E83"/>
      </a:dk2>
      <a:lt2>
        <a:srgbClr val="ECEDED"/>
      </a:lt2>
      <a:accent1>
        <a:srgbClr val="51838E"/>
      </a:accent1>
      <a:accent2>
        <a:srgbClr val="8BA89E"/>
      </a:accent2>
      <a:accent3>
        <a:srgbClr val="B7C0B6"/>
      </a:accent3>
      <a:accent4>
        <a:srgbClr val="D8A558"/>
      </a:accent4>
      <a:accent5>
        <a:srgbClr val="D18346"/>
      </a:accent5>
      <a:accent6>
        <a:srgbClr val="DA7059"/>
      </a:accent6>
      <a:hlink>
        <a:srgbClr val="BE4F30"/>
      </a:hlink>
      <a:folHlink>
        <a:srgbClr val="9C3730"/>
      </a:folHlink>
    </a:clrScheme>
    <a:fontScheme name="Georgia">
      <a:majorFont>
        <a:latin typeface="Georgia" panose="02040502050405020303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方正舒体"/>
        <a:font script="Guru" typeface="Raavi"/>
        <a:font script="Thaa" typeface="MV Boli"/>
        <a:font script="Cans" typeface="Euphemia"/>
        <a:font script="Hang" typeface="돋움"/>
        <a:font script="Syrc" typeface="Estrangelo Edessa"/>
      </a:majorFont>
      <a:minorFont>
        <a:latin typeface="Georgia" panose="02040502050405020303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方正舒体"/>
        <a:font script="Guru" typeface="Raavi"/>
        <a:font script="Thaa" typeface="MV Boli"/>
        <a:font script="Cans" typeface="Euphemia"/>
        <a:font script="Hang" typeface="돋움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Brand Refresh">
      <a:dk1>
        <a:srgbClr val="102744"/>
      </a:dk1>
      <a:lt1>
        <a:srgbClr val="FFFFFF"/>
      </a:lt1>
      <a:dk2>
        <a:srgbClr val="285E83"/>
      </a:dk2>
      <a:lt2>
        <a:srgbClr val="ECEDED"/>
      </a:lt2>
      <a:accent1>
        <a:srgbClr val="51838E"/>
      </a:accent1>
      <a:accent2>
        <a:srgbClr val="8BA89E"/>
      </a:accent2>
      <a:accent3>
        <a:srgbClr val="B7C0B6"/>
      </a:accent3>
      <a:accent4>
        <a:srgbClr val="D8A558"/>
      </a:accent4>
      <a:accent5>
        <a:srgbClr val="D18346"/>
      </a:accent5>
      <a:accent6>
        <a:srgbClr val="DA7059"/>
      </a:accent6>
      <a:hlink>
        <a:srgbClr val="BE4F30"/>
      </a:hlink>
      <a:folHlink>
        <a:srgbClr val="9C373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 sz="1200" dirty="0" err="1" smtClean="0">
            <a:latin typeface="Franklin Gothic Book" panose="020B05030201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tlCol="0">
        <a:noAutofit/>
      </a:bodyPr>
      <a:lstStyle>
        <a:defPPr algn="l">
          <a:defRPr sz="1200" dirty="0" err="1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878</Words>
  <Application>Microsoft Office PowerPoint</Application>
  <PresentationFormat>Widescreen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Ubuntu</vt:lpstr>
      <vt:lpstr>Master</vt:lpstr>
      <vt:lpstr>1_Master</vt:lpstr>
      <vt:lpstr>PowerPoint Presentation</vt:lpstr>
      <vt:lpstr>Speakers</vt:lpstr>
      <vt:lpstr>Preparing for an IPO 18-24 months out</vt:lpstr>
      <vt:lpstr>18 to 24 months before the IPO</vt:lpstr>
      <vt:lpstr>Risk Management</vt:lpstr>
      <vt:lpstr>18 to 24 months before the IPO (cont’d)</vt:lpstr>
      <vt:lpstr>12 to 18 months before the IPO</vt:lpstr>
      <vt:lpstr>6 to 12 months before the IPO</vt:lpstr>
      <vt:lpstr>6 to 12 months before the IPO</vt:lpstr>
      <vt:lpstr>6 to 12 months before the IPO</vt:lpstr>
      <vt:lpstr>Thank You!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Monica Rodriguez Kuniyoshi</dc:creator>
  <cp:keywords/>
  <dc:description/>
  <cp:lastModifiedBy>Chloe E. Parchman</cp:lastModifiedBy>
  <cp:revision>31</cp:revision>
  <cp:lastPrinted>1900-01-01T00:00:00Z</cp:lastPrinted>
  <dcterms:created xsi:type="dcterms:W3CDTF">1900-01-01T00:00:00Z</dcterms:created>
  <dcterms:modified xsi:type="dcterms:W3CDTF">2024-06-27T20:04:53Z</dcterms:modified>
  <cp:category/>
</cp:coreProperties>
</file>